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2"/>
  </p:notesMasterIdLst>
  <p:handoutMasterIdLst>
    <p:handoutMasterId r:id="rId23"/>
  </p:handoutMasterIdLst>
  <p:sldIdLst>
    <p:sldId id="346" r:id="rId5"/>
    <p:sldId id="359" r:id="rId6"/>
    <p:sldId id="320" r:id="rId7"/>
    <p:sldId id="367" r:id="rId8"/>
    <p:sldId id="314" r:id="rId9"/>
    <p:sldId id="260" r:id="rId10"/>
    <p:sldId id="316" r:id="rId11"/>
    <p:sldId id="369" r:id="rId12"/>
    <p:sldId id="361" r:id="rId13"/>
    <p:sldId id="373" r:id="rId14"/>
    <p:sldId id="371" r:id="rId15"/>
    <p:sldId id="312" r:id="rId16"/>
    <p:sldId id="375" r:id="rId17"/>
    <p:sldId id="374" r:id="rId18"/>
    <p:sldId id="376" r:id="rId19"/>
    <p:sldId id="377" r:id="rId20"/>
    <p:sldId id="372" r:id="rId21"/>
  </p:sldIdLst>
  <p:sldSz cx="9144000" cy="5143500" type="screen16x9"/>
  <p:notesSz cx="6858000" cy="9144000"/>
  <p:defaultText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1"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6" algn="l" defTabSz="685755" rtl="0" eaLnBrk="1" latinLnBrk="0" hangingPunct="1">
      <a:defRPr sz="1350" kern="1200">
        <a:solidFill>
          <a:schemeClr val="tx1"/>
        </a:solidFill>
        <a:latin typeface="+mn-lt"/>
        <a:ea typeface="+mn-ea"/>
        <a:cs typeface="+mn-cs"/>
      </a:defRPr>
    </a:lvl7pPr>
    <a:lvl8pPr marL="2400145"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66"/>
    <a:srgbClr val="4E4D59"/>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74CBC-5816-4E58-AF29-238589E0F8DC}" v="132" dt="2021-04-07T14:42:09.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8" autoAdjust="0"/>
    <p:restoredTop sz="81380" autoAdjust="0"/>
  </p:normalViewPr>
  <p:slideViewPr>
    <p:cSldViewPr snapToGrid="0" snapToObjects="1" showGuides="1">
      <p:cViewPr varScale="1">
        <p:scale>
          <a:sx n="82" d="100"/>
          <a:sy n="82" d="100"/>
        </p:scale>
        <p:origin x="1194" y="78"/>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researchresource.sharepoint.com/sites/ResearchResource/Shared%20Documents/General/Projects/P1144%20-%20North%20View%20Covid%20Snapshot%20Survey%202021/Reporting%20Analysis%20and%20Weighting/North%20View%20Charts%20and%20Tabl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researchresource.sharepoint.com/sites/ResearchResource/Shared%20Documents/General/Projects/P1144%20-%20North%20View%20Covid%20Snapshot%20Survey%202021/Reporting%20Analysis%20and%20Weighting/North%20View%20Charts%20and%20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researchresource.sharepoint.com/sites/ResearchResource/Shared%20Documents/General/Projects/P1144%20-%20North%20View%20Covid%20Snapshot%20Survey%202021/Reporting%20Analysis%20and%20Weighting/tables%20and%20charts%20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researchresource.sharepoint.com/sites/ResearchResource/Shared%20Documents/General/Projects/P1144%20-%20North%20View%20Covid%20Snapshot%20Survey%202021/Reporting%20Analysis%20and%20Weighting/North%20View%20Charts%20and%20T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Century Gothic" panose="020B0502020202020204" pitchFamily="34" charset="0"/>
                <a:ea typeface="+mn-ea"/>
                <a:cs typeface="+mn-cs"/>
              </a:defRPr>
            </a:pPr>
            <a:r>
              <a:rPr lang="en-GB"/>
              <a:t>Q1 Generally, how satisfied or dissatisfied have you been with North View HA during the covid pandemic?</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2.2952529994783515E-2"/>
          <c:y val="0.25152777777777779"/>
          <c:w val="0.95409494001043293"/>
          <c:h val="0.55367308253135028"/>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Sheet1!$A$6:$A$10</c:f>
              <c:strCache>
                <c:ptCount val="5"/>
                <c:pt idx="0">
                  <c:v>Very satisfied</c:v>
                </c:pt>
                <c:pt idx="1">
                  <c:v>Fairly satisfied</c:v>
                </c:pt>
                <c:pt idx="2">
                  <c:v>Neither satisfied nor dissatisfied</c:v>
                </c:pt>
                <c:pt idx="3">
                  <c:v>Fairly dissatisfied</c:v>
                </c:pt>
                <c:pt idx="4">
                  <c:v>Very dissatisfied</c:v>
                </c:pt>
              </c:strCache>
            </c:strRef>
          </c:cat>
          <c:val>
            <c:numRef>
              <c:f>Sheet1!$B$6:$B$10</c:f>
              <c:numCache>
                <c:formatCode>0.0%</c:formatCode>
                <c:ptCount val="5"/>
                <c:pt idx="0">
                  <c:v>0.41899999999999998</c:v>
                </c:pt>
                <c:pt idx="1">
                  <c:v>0.45100000000000001</c:v>
                </c:pt>
                <c:pt idx="2">
                  <c:v>8.1000000000000003E-2</c:v>
                </c:pt>
                <c:pt idx="3">
                  <c:v>2.8000000000000001E-2</c:v>
                </c:pt>
                <c:pt idx="4">
                  <c:v>0.02</c:v>
                </c:pt>
              </c:numCache>
            </c:numRef>
          </c:val>
          <c:extLst>
            <c:ext xmlns:c16="http://schemas.microsoft.com/office/drawing/2014/chart" uri="{C3380CC4-5D6E-409C-BE32-E72D297353CC}">
              <c16:uniqueId val="{00000000-CC8A-4C67-A225-8B1F77DF41B4}"/>
            </c:ext>
          </c:extLst>
        </c:ser>
        <c:dLbls>
          <c:showLegendKey val="0"/>
          <c:showVal val="1"/>
          <c:showCatName val="0"/>
          <c:showSerName val="0"/>
          <c:showPercent val="0"/>
          <c:showBubbleSize val="0"/>
        </c:dLbls>
        <c:gapWidth val="150"/>
        <c:overlap val="-25"/>
        <c:axId val="573835976"/>
        <c:axId val="573836304"/>
      </c:barChart>
      <c:catAx>
        <c:axId val="57383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573836304"/>
        <c:crosses val="autoZero"/>
        <c:auto val="1"/>
        <c:lblAlgn val="ctr"/>
        <c:lblOffset val="100"/>
        <c:noMultiLvlLbl val="0"/>
      </c:catAx>
      <c:valAx>
        <c:axId val="573836304"/>
        <c:scaling>
          <c:orientation val="minMax"/>
        </c:scaling>
        <c:delete val="1"/>
        <c:axPos val="l"/>
        <c:numFmt formatCode="0.0%" sourceLinked="1"/>
        <c:majorTickMark val="none"/>
        <c:minorTickMark val="none"/>
        <c:tickLblPos val="nextTo"/>
        <c:crossAx val="57383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Century Gothic" panose="020B0502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48031994423656"/>
          <c:y val="0"/>
          <c:w val="0.56544325456818645"/>
          <c:h val="0.84816488185227978"/>
        </c:manualLayout>
      </c:layout>
      <c:doughnutChart>
        <c:varyColors val="1"/>
        <c:ser>
          <c:idx val="0"/>
          <c:order val="0"/>
          <c:tx>
            <c:strRef>
              <c:f>Sheet1!$B$1</c:f>
              <c:strCache>
                <c:ptCount val="1"/>
                <c:pt idx="0">
                  <c:v>Sales</c:v>
                </c:pt>
              </c:strCache>
            </c:strRef>
          </c:tx>
          <c:spPr>
            <a:ln>
              <a:noFill/>
            </a:ln>
          </c:spPr>
          <c:dPt>
            <c:idx val="0"/>
            <c:bubble3D val="0"/>
            <c:spPr>
              <a:solidFill>
                <a:srgbClr val="BABABA"/>
              </a:solidFill>
              <a:ln w="19050">
                <a:noFill/>
              </a:ln>
              <a:effectLst/>
            </c:spPr>
            <c:extLst>
              <c:ext xmlns:c16="http://schemas.microsoft.com/office/drawing/2014/chart" uri="{C3380CC4-5D6E-409C-BE32-E72D297353CC}">
                <c16:uniqueId val="{00000001-5BA3-4B8D-89E2-DE51B1803F47}"/>
              </c:ext>
            </c:extLst>
          </c:dPt>
          <c:dPt>
            <c:idx val="1"/>
            <c:bubble3D val="0"/>
            <c:spPr>
              <a:solidFill>
                <a:srgbClr val="E6E6E6"/>
              </a:solidFill>
              <a:ln w="19050">
                <a:noFill/>
              </a:ln>
              <a:effectLst/>
            </c:spPr>
            <c:extLst>
              <c:ext xmlns:c16="http://schemas.microsoft.com/office/drawing/2014/chart" uri="{C3380CC4-5D6E-409C-BE32-E72D297353CC}">
                <c16:uniqueId val="{00000003-5BA3-4B8D-89E2-DE51B1803F47}"/>
              </c:ext>
            </c:extLst>
          </c:dPt>
          <c:dPt>
            <c:idx val="2"/>
            <c:bubble3D val="0"/>
            <c:spPr>
              <a:solidFill>
                <a:schemeClr val="accent3"/>
              </a:solidFill>
              <a:ln w="19050">
                <a:noFill/>
              </a:ln>
              <a:effectLst/>
            </c:spPr>
            <c:extLst>
              <c:ext xmlns:c16="http://schemas.microsoft.com/office/drawing/2014/chart" uri="{C3380CC4-5D6E-409C-BE32-E72D297353CC}">
                <c16:uniqueId val="{00000005-5BA3-4B8D-89E2-DE51B1803F47}"/>
              </c:ext>
            </c:extLst>
          </c:dPt>
          <c:dPt>
            <c:idx val="3"/>
            <c:bubble3D val="0"/>
            <c:spPr>
              <a:solidFill>
                <a:schemeClr val="accent4"/>
              </a:solidFill>
              <a:ln w="19050">
                <a:noFill/>
              </a:ln>
              <a:effectLst/>
            </c:spPr>
            <c:extLst>
              <c:ext xmlns:c16="http://schemas.microsoft.com/office/drawing/2014/chart" uri="{C3380CC4-5D6E-409C-BE32-E72D297353CC}">
                <c16:uniqueId val="{00000007-5BA3-4B8D-89E2-DE51B1803F47}"/>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5BA3-4B8D-89E2-DE51B1803F4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entury Gothic" panose="020B0502020202020204" pitchFamily="34" charset="0"/>
                <a:ea typeface="+mn-ea"/>
                <a:cs typeface="+mn-cs"/>
              </a:defRPr>
            </a:pPr>
            <a:r>
              <a:rPr lang="en-GB" sz="1400" b="1"/>
              <a:t>Q2 Do you feel North View HA has kept you informed of the changes to services available due to Covid 19?</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doughnutChart>
        <c:varyColors val="1"/>
        <c:ser>
          <c:idx val="0"/>
          <c:order val="0"/>
          <c:spPr>
            <a:solidFill>
              <a:srgbClr val="0070C0"/>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33-436C-9DE7-05D4094BC8E9}"/>
              </c:ext>
            </c:extLst>
          </c:dPt>
          <c:dPt>
            <c:idx val="1"/>
            <c:bubble3D val="0"/>
            <c:spPr>
              <a:solidFill>
                <a:srgbClr val="CC0066"/>
              </a:solidFill>
              <a:ln w="19050">
                <a:solidFill>
                  <a:schemeClr val="lt1"/>
                </a:solidFill>
              </a:ln>
              <a:effectLst/>
            </c:spPr>
            <c:extLst>
              <c:ext xmlns:c16="http://schemas.microsoft.com/office/drawing/2014/chart" uri="{C3380CC4-5D6E-409C-BE32-E72D297353CC}">
                <c16:uniqueId val="{00000003-EB33-436C-9DE7-05D4094BC8E9}"/>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Sheet1!$A$22:$A$23</c:f>
              <c:strCache>
                <c:ptCount val="2"/>
                <c:pt idx="0">
                  <c:v>Yes</c:v>
                </c:pt>
                <c:pt idx="1">
                  <c:v>No</c:v>
                </c:pt>
              </c:strCache>
            </c:strRef>
          </c:cat>
          <c:val>
            <c:numRef>
              <c:f>Sheet1!$B$22:$B$23</c:f>
              <c:numCache>
                <c:formatCode>0%</c:formatCode>
                <c:ptCount val="2"/>
                <c:pt idx="0">
                  <c:v>0.91100000000000003</c:v>
                </c:pt>
                <c:pt idx="1">
                  <c:v>8.8999999999999996E-2</c:v>
                </c:pt>
              </c:numCache>
            </c:numRef>
          </c:val>
          <c:extLst>
            <c:ext xmlns:c16="http://schemas.microsoft.com/office/drawing/2014/chart" uri="{C3380CC4-5D6E-409C-BE32-E72D297353CC}">
              <c16:uniqueId val="{00000004-EB33-436C-9DE7-05D4094BC8E9}"/>
            </c:ext>
          </c:extLst>
        </c:ser>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Century Gothic" panose="020B0502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CC0066"/>
              </a:solidFill>
              <a:ln w="19050">
                <a:noFill/>
              </a:ln>
              <a:effectLst/>
            </c:spPr>
            <c:extLst>
              <c:ext xmlns:c16="http://schemas.microsoft.com/office/drawing/2014/chart" uri="{C3380CC4-5D6E-409C-BE32-E72D297353CC}">
                <c16:uniqueId val="{00000001-619B-4A14-9400-6B387354EC86}"/>
              </c:ext>
            </c:extLst>
          </c:dPt>
          <c:dPt>
            <c:idx val="1"/>
            <c:bubble3D val="0"/>
            <c:spPr>
              <a:solidFill>
                <a:srgbClr val="E6E6E6"/>
              </a:solidFill>
              <a:ln w="19050">
                <a:noFill/>
              </a:ln>
              <a:effectLst/>
            </c:spPr>
            <c:extLst>
              <c:ext xmlns:c16="http://schemas.microsoft.com/office/drawing/2014/chart" uri="{C3380CC4-5D6E-409C-BE32-E72D297353CC}">
                <c16:uniqueId val="{00000003-619B-4A14-9400-6B387354EC86}"/>
              </c:ext>
            </c:extLst>
          </c:dPt>
          <c:dPt>
            <c:idx val="2"/>
            <c:bubble3D val="0"/>
            <c:spPr>
              <a:solidFill>
                <a:schemeClr val="accent3"/>
              </a:solidFill>
              <a:ln w="19050">
                <a:noFill/>
              </a:ln>
              <a:effectLst/>
            </c:spPr>
            <c:extLst>
              <c:ext xmlns:c16="http://schemas.microsoft.com/office/drawing/2014/chart" uri="{C3380CC4-5D6E-409C-BE32-E72D297353CC}">
                <c16:uniqueId val="{00000005-619B-4A14-9400-6B387354EC86}"/>
              </c:ext>
            </c:extLst>
          </c:dPt>
          <c:dPt>
            <c:idx val="3"/>
            <c:bubble3D val="0"/>
            <c:spPr>
              <a:solidFill>
                <a:schemeClr val="accent4"/>
              </a:solidFill>
              <a:ln w="19050">
                <a:noFill/>
              </a:ln>
              <a:effectLst/>
            </c:spPr>
            <c:extLst>
              <c:ext xmlns:c16="http://schemas.microsoft.com/office/drawing/2014/chart" uri="{C3380CC4-5D6E-409C-BE32-E72D297353CC}">
                <c16:uniqueId val="{00000007-619B-4A14-9400-6B387354EC86}"/>
              </c:ext>
            </c:extLst>
          </c:dPt>
          <c:cat>
            <c:strRef>
              <c:f>Sheet1!$A$2:$A$5</c:f>
              <c:strCache>
                <c:ptCount val="2"/>
                <c:pt idx="0">
                  <c:v>1st Qtr</c:v>
                </c:pt>
                <c:pt idx="1">
                  <c:v>2nd Qtr</c:v>
                </c:pt>
              </c:strCache>
            </c:strRef>
          </c:cat>
          <c:val>
            <c:numRef>
              <c:f>Sheet1!$B$2:$B$5</c:f>
              <c:numCache>
                <c:formatCode>General</c:formatCode>
                <c:ptCount val="4"/>
                <c:pt idx="0">
                  <c:v>94</c:v>
                </c:pt>
                <c:pt idx="1">
                  <c:v>6</c:v>
                </c:pt>
              </c:numCache>
            </c:numRef>
          </c:val>
          <c:extLst>
            <c:ext xmlns:c16="http://schemas.microsoft.com/office/drawing/2014/chart" uri="{C3380CC4-5D6E-409C-BE32-E72D297353CC}">
              <c16:uniqueId val="{00000008-619B-4A14-9400-6B387354EC8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0099"/>
              </a:solidFill>
              <a:ln w="19050">
                <a:noFill/>
              </a:ln>
              <a:effectLst/>
            </c:spPr>
            <c:extLst>
              <c:ext xmlns:c16="http://schemas.microsoft.com/office/drawing/2014/chart" uri="{C3380CC4-5D6E-409C-BE32-E72D297353CC}">
                <c16:uniqueId val="{00000001-1B5D-43C7-BD04-42EB7B4BC708}"/>
              </c:ext>
            </c:extLst>
          </c:dPt>
          <c:dPt>
            <c:idx val="1"/>
            <c:bubble3D val="0"/>
            <c:spPr>
              <a:solidFill>
                <a:srgbClr val="E6E6E6"/>
              </a:solidFill>
              <a:ln w="19050">
                <a:noFill/>
              </a:ln>
              <a:effectLst/>
            </c:spPr>
            <c:extLst>
              <c:ext xmlns:c16="http://schemas.microsoft.com/office/drawing/2014/chart" uri="{C3380CC4-5D6E-409C-BE32-E72D297353CC}">
                <c16:uniqueId val="{00000003-1B5D-43C7-BD04-42EB7B4BC708}"/>
              </c:ext>
            </c:extLst>
          </c:dPt>
          <c:dPt>
            <c:idx val="2"/>
            <c:bubble3D val="0"/>
            <c:spPr>
              <a:solidFill>
                <a:schemeClr val="accent3"/>
              </a:solidFill>
              <a:ln w="19050">
                <a:noFill/>
              </a:ln>
              <a:effectLst/>
            </c:spPr>
            <c:extLst>
              <c:ext xmlns:c16="http://schemas.microsoft.com/office/drawing/2014/chart" uri="{C3380CC4-5D6E-409C-BE32-E72D297353CC}">
                <c16:uniqueId val="{00000005-1B5D-43C7-BD04-42EB7B4BC708}"/>
              </c:ext>
            </c:extLst>
          </c:dPt>
          <c:dPt>
            <c:idx val="3"/>
            <c:bubble3D val="0"/>
            <c:spPr>
              <a:solidFill>
                <a:schemeClr val="accent4"/>
              </a:solidFill>
              <a:ln w="19050">
                <a:noFill/>
              </a:ln>
              <a:effectLst/>
            </c:spPr>
            <c:extLst>
              <c:ext xmlns:c16="http://schemas.microsoft.com/office/drawing/2014/chart" uri="{C3380CC4-5D6E-409C-BE32-E72D297353CC}">
                <c16:uniqueId val="{00000007-1B5D-43C7-BD04-42EB7B4BC708}"/>
              </c:ext>
            </c:extLst>
          </c:dPt>
          <c:cat>
            <c:strRef>
              <c:f>Sheet1!$A$2:$A$5</c:f>
              <c:strCache>
                <c:ptCount val="2"/>
                <c:pt idx="0">
                  <c:v>1st Qtr</c:v>
                </c:pt>
                <c:pt idx="1">
                  <c:v>2nd Qtr</c:v>
                </c:pt>
              </c:strCache>
            </c:strRef>
          </c:cat>
          <c:val>
            <c:numRef>
              <c:f>Sheet1!$B$2:$B$5</c:f>
              <c:numCache>
                <c:formatCode>General</c:formatCode>
                <c:ptCount val="4"/>
                <c:pt idx="0">
                  <c:v>67</c:v>
                </c:pt>
                <c:pt idx="1">
                  <c:v>33</c:v>
                </c:pt>
              </c:numCache>
            </c:numRef>
          </c:val>
          <c:extLst>
            <c:ext xmlns:c16="http://schemas.microsoft.com/office/drawing/2014/chart" uri="{C3380CC4-5D6E-409C-BE32-E72D297353CC}">
              <c16:uniqueId val="{00000008-1B5D-43C7-BD04-42EB7B4BC70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48031994423656"/>
          <c:y val="0"/>
          <c:w val="0.56544325456818645"/>
          <c:h val="0.84816488185227978"/>
        </c:manualLayout>
      </c:layout>
      <c:doughnutChart>
        <c:varyColors val="1"/>
        <c:ser>
          <c:idx val="0"/>
          <c:order val="0"/>
          <c:tx>
            <c:strRef>
              <c:f>Sheet1!$B$1</c:f>
              <c:strCache>
                <c:ptCount val="1"/>
                <c:pt idx="0">
                  <c:v>Sales</c:v>
                </c:pt>
              </c:strCache>
            </c:strRef>
          </c:tx>
          <c:spPr>
            <a:ln>
              <a:noFill/>
            </a:ln>
          </c:spPr>
          <c:dPt>
            <c:idx val="0"/>
            <c:bubble3D val="0"/>
            <c:spPr>
              <a:solidFill>
                <a:srgbClr val="BABABA"/>
              </a:solidFill>
              <a:ln w="19050">
                <a:noFill/>
              </a:ln>
              <a:effectLst/>
            </c:spPr>
            <c:extLst>
              <c:ext xmlns:c16="http://schemas.microsoft.com/office/drawing/2014/chart" uri="{C3380CC4-5D6E-409C-BE32-E72D297353CC}">
                <c16:uniqueId val="{00000001-5BA3-4B8D-89E2-DE51B1803F47}"/>
              </c:ext>
            </c:extLst>
          </c:dPt>
          <c:dPt>
            <c:idx val="1"/>
            <c:bubble3D val="0"/>
            <c:spPr>
              <a:solidFill>
                <a:srgbClr val="E6E6E6"/>
              </a:solidFill>
              <a:ln w="19050">
                <a:noFill/>
              </a:ln>
              <a:effectLst/>
            </c:spPr>
            <c:extLst>
              <c:ext xmlns:c16="http://schemas.microsoft.com/office/drawing/2014/chart" uri="{C3380CC4-5D6E-409C-BE32-E72D297353CC}">
                <c16:uniqueId val="{00000003-5BA3-4B8D-89E2-DE51B1803F47}"/>
              </c:ext>
            </c:extLst>
          </c:dPt>
          <c:dPt>
            <c:idx val="2"/>
            <c:bubble3D val="0"/>
            <c:spPr>
              <a:solidFill>
                <a:schemeClr val="accent3"/>
              </a:solidFill>
              <a:ln w="19050">
                <a:noFill/>
              </a:ln>
              <a:effectLst/>
            </c:spPr>
            <c:extLst>
              <c:ext xmlns:c16="http://schemas.microsoft.com/office/drawing/2014/chart" uri="{C3380CC4-5D6E-409C-BE32-E72D297353CC}">
                <c16:uniqueId val="{00000005-5BA3-4B8D-89E2-DE51B1803F47}"/>
              </c:ext>
            </c:extLst>
          </c:dPt>
          <c:dPt>
            <c:idx val="3"/>
            <c:bubble3D val="0"/>
            <c:spPr>
              <a:solidFill>
                <a:schemeClr val="accent4"/>
              </a:solidFill>
              <a:ln w="19050">
                <a:noFill/>
              </a:ln>
              <a:effectLst/>
            </c:spPr>
            <c:extLst>
              <c:ext xmlns:c16="http://schemas.microsoft.com/office/drawing/2014/chart" uri="{C3380CC4-5D6E-409C-BE32-E72D297353CC}">
                <c16:uniqueId val="{00000007-5BA3-4B8D-89E2-DE51B1803F47}"/>
              </c:ext>
            </c:extLst>
          </c:dPt>
          <c:cat>
            <c:strRef>
              <c:f>Sheet1!$A$2:$A$5</c:f>
              <c:strCache>
                <c:ptCount val="2"/>
                <c:pt idx="0">
                  <c:v>1st Qtr</c:v>
                </c:pt>
                <c:pt idx="1">
                  <c:v>2nd Qtr</c:v>
                </c:pt>
              </c:strCache>
            </c:strRef>
          </c:cat>
          <c:val>
            <c:numRef>
              <c:f>Sheet1!$B$2:$B$5</c:f>
              <c:numCache>
                <c:formatCode>General</c:formatCode>
                <c:ptCount val="4"/>
                <c:pt idx="0">
                  <c:v>86</c:v>
                </c:pt>
                <c:pt idx="1">
                  <c:v>14</c:v>
                </c:pt>
              </c:numCache>
            </c:numRef>
          </c:val>
          <c:extLst>
            <c:ext xmlns:c16="http://schemas.microsoft.com/office/drawing/2014/chart" uri="{C3380CC4-5D6E-409C-BE32-E72D297353CC}">
              <c16:uniqueId val="{00000008-5BA3-4B8D-89E2-DE51B1803F47}"/>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entury Gothic" panose="020B0502020202020204" pitchFamily="34" charset="0"/>
                <a:ea typeface="+mn-ea"/>
                <a:cs typeface="+mn-cs"/>
              </a:defRPr>
            </a:pPr>
            <a:r>
              <a:rPr lang="en-GB" b="1">
                <a:solidFill>
                  <a:sysClr val="windowText" lastClr="000000"/>
                </a:solidFill>
              </a:rPr>
              <a:t>Q8 If you have had other contact with North View HA during the lockdown, how satisfied or dissatisfied were you with this contact e.g. repairs, rent or benefit advice, etc?</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2.0991364284962233E-2"/>
          <c:y val="0.28092024896118895"/>
          <c:w val="0.95381899857308305"/>
          <c:h val="0.49428577302290488"/>
        </c:manualLayout>
      </c:layout>
      <c:barChart>
        <c:barDir val="col"/>
        <c:grouping val="clustered"/>
        <c:varyColors val="0"/>
        <c:ser>
          <c:idx val="0"/>
          <c:order val="0"/>
          <c:spPr>
            <a:solidFill>
              <a:srgbClr val="CD00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Sheet2!$H$106:$H$110</c:f>
              <c:strCache>
                <c:ptCount val="5"/>
                <c:pt idx="0">
                  <c:v>Very satisfied</c:v>
                </c:pt>
                <c:pt idx="1">
                  <c:v>Fairly satisfied</c:v>
                </c:pt>
                <c:pt idx="2">
                  <c:v>Neither satisfied nor dissatisfied</c:v>
                </c:pt>
                <c:pt idx="3">
                  <c:v>Fairly dissatisfied</c:v>
                </c:pt>
                <c:pt idx="4">
                  <c:v>Very dissatisfied</c:v>
                </c:pt>
              </c:strCache>
            </c:strRef>
          </c:cat>
          <c:val>
            <c:numRef>
              <c:f>Sheet2!$I$106:$I$110</c:f>
              <c:numCache>
                <c:formatCode>0.0%</c:formatCode>
                <c:ptCount val="5"/>
                <c:pt idx="0">
                  <c:v>0.40100000000000002</c:v>
                </c:pt>
                <c:pt idx="1">
                  <c:v>0.36899999999999999</c:v>
                </c:pt>
                <c:pt idx="2">
                  <c:v>8.8999999999999996E-2</c:v>
                </c:pt>
                <c:pt idx="3">
                  <c:v>6.4000000000000001E-2</c:v>
                </c:pt>
                <c:pt idx="4">
                  <c:v>7.5999999999999998E-2</c:v>
                </c:pt>
              </c:numCache>
            </c:numRef>
          </c:val>
          <c:extLst>
            <c:ext xmlns:c16="http://schemas.microsoft.com/office/drawing/2014/chart" uri="{C3380CC4-5D6E-409C-BE32-E72D297353CC}">
              <c16:uniqueId val="{00000000-FFD1-4825-A76C-1A3F4C6A43BA}"/>
            </c:ext>
          </c:extLst>
        </c:ser>
        <c:dLbls>
          <c:showLegendKey val="0"/>
          <c:showVal val="0"/>
          <c:showCatName val="0"/>
          <c:showSerName val="0"/>
          <c:showPercent val="0"/>
          <c:showBubbleSize val="0"/>
        </c:dLbls>
        <c:gapWidth val="219"/>
        <c:overlap val="-27"/>
        <c:axId val="1685869199"/>
        <c:axId val="1685868783"/>
      </c:barChart>
      <c:catAx>
        <c:axId val="1685869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en-US"/>
          </a:p>
        </c:txPr>
        <c:crossAx val="1685868783"/>
        <c:crosses val="autoZero"/>
        <c:auto val="1"/>
        <c:lblAlgn val="ctr"/>
        <c:lblOffset val="100"/>
        <c:noMultiLvlLbl val="0"/>
      </c:catAx>
      <c:valAx>
        <c:axId val="1685868783"/>
        <c:scaling>
          <c:orientation val="minMax"/>
          <c:max val="1"/>
        </c:scaling>
        <c:delete val="1"/>
        <c:axPos val="l"/>
        <c:numFmt formatCode="0.0%" sourceLinked="1"/>
        <c:majorTickMark val="none"/>
        <c:minorTickMark val="none"/>
        <c:tickLblPos val="nextTo"/>
        <c:crossAx val="1685869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en-GB"/>
              <a:t>Q12 What was of most concern or caused the greatest difficulty during this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1.6581017856106439E-2"/>
          <c:y val="0.285405272788608"/>
          <c:w val="0.96683796428778712"/>
          <c:h val="0.44330737293741906"/>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C0066"/>
              </a:solidFill>
              <a:ln>
                <a:noFill/>
              </a:ln>
              <a:effectLst/>
            </c:spPr>
            <c:extLst>
              <c:ext xmlns:c16="http://schemas.microsoft.com/office/drawing/2014/chart" uri="{C3380CC4-5D6E-409C-BE32-E72D297353CC}">
                <c16:uniqueId val="{00000002-47C6-4887-B9AE-92BBAD81B02C}"/>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Sheet1!$G$213:$G$224</c:f>
              <c:strCache>
                <c:ptCount val="12"/>
                <c:pt idx="0">
                  <c:v>Isolation/ stuck indoors</c:v>
                </c:pt>
                <c:pt idx="1">
                  <c:v>Nothing</c:v>
                </c:pt>
                <c:pt idx="2">
                  <c:v>Mental health/ health problems</c:v>
                </c:pt>
                <c:pt idx="3">
                  <c:v>Not seeing family/ friends</c:v>
                </c:pt>
                <c:pt idx="4">
                  <c:v>Financial concerns</c:v>
                </c:pt>
                <c:pt idx="5">
                  <c:v>Boredom</c:v>
                </c:pt>
                <c:pt idx="6">
                  <c:v>Catching the virus</c:v>
                </c:pt>
                <c:pt idx="7">
                  <c:v>Home schooling</c:v>
                </c:pt>
                <c:pt idx="8">
                  <c:v>Getting shopping</c:v>
                </c:pt>
                <c:pt idx="9">
                  <c:v>Repairs needing done</c:v>
                </c:pt>
                <c:pt idx="10">
                  <c:v>Other</c:v>
                </c:pt>
                <c:pt idx="11">
                  <c:v>ASB/ ASN</c:v>
                </c:pt>
              </c:strCache>
            </c:strRef>
          </c:cat>
          <c:val>
            <c:numRef>
              <c:f>Sheet1!$I$213:$I$224</c:f>
              <c:numCache>
                <c:formatCode>0.0%</c:formatCode>
                <c:ptCount val="12"/>
                <c:pt idx="0">
                  <c:v>0.26800000000000002</c:v>
                </c:pt>
                <c:pt idx="1">
                  <c:v>0.224</c:v>
                </c:pt>
                <c:pt idx="2">
                  <c:v>0.183</c:v>
                </c:pt>
                <c:pt idx="3">
                  <c:v>0.159</c:v>
                </c:pt>
                <c:pt idx="4">
                  <c:v>6.9000000000000006E-2</c:v>
                </c:pt>
                <c:pt idx="5">
                  <c:v>4.9000000000000002E-2</c:v>
                </c:pt>
                <c:pt idx="6">
                  <c:v>4.4999999999999998E-2</c:v>
                </c:pt>
                <c:pt idx="7">
                  <c:v>4.1000000000000002E-2</c:v>
                </c:pt>
                <c:pt idx="8">
                  <c:v>2.8000000000000001E-2</c:v>
                </c:pt>
                <c:pt idx="9">
                  <c:v>2.8000000000000001E-2</c:v>
                </c:pt>
                <c:pt idx="10">
                  <c:v>2.4E-2</c:v>
                </c:pt>
                <c:pt idx="11">
                  <c:v>0.02</c:v>
                </c:pt>
              </c:numCache>
            </c:numRef>
          </c:val>
          <c:extLst>
            <c:ext xmlns:c16="http://schemas.microsoft.com/office/drawing/2014/chart" uri="{C3380CC4-5D6E-409C-BE32-E72D297353CC}">
              <c16:uniqueId val="{00000000-47C6-4887-B9AE-92BBAD81B02C}"/>
            </c:ext>
          </c:extLst>
        </c:ser>
        <c:dLbls>
          <c:showLegendKey val="0"/>
          <c:showVal val="1"/>
          <c:showCatName val="0"/>
          <c:showSerName val="0"/>
          <c:showPercent val="0"/>
          <c:showBubbleSize val="0"/>
        </c:dLbls>
        <c:gapWidth val="150"/>
        <c:overlap val="-25"/>
        <c:axId val="1275250032"/>
        <c:axId val="1275257576"/>
      </c:barChart>
      <c:catAx>
        <c:axId val="127525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en-US"/>
          </a:p>
        </c:txPr>
        <c:crossAx val="1275257576"/>
        <c:crosses val="autoZero"/>
        <c:auto val="1"/>
        <c:lblAlgn val="ctr"/>
        <c:lblOffset val="100"/>
        <c:noMultiLvlLbl val="0"/>
      </c:catAx>
      <c:valAx>
        <c:axId val="1275257576"/>
        <c:scaling>
          <c:orientation val="minMax"/>
        </c:scaling>
        <c:delete val="1"/>
        <c:axPos val="l"/>
        <c:numFmt formatCode="0.0%" sourceLinked="1"/>
        <c:majorTickMark val="none"/>
        <c:minorTickMark val="none"/>
        <c:tickLblPos val="nextTo"/>
        <c:crossAx val="127525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CC0066"/>
              </a:solidFill>
              <a:ln w="19050">
                <a:noFill/>
              </a:ln>
              <a:effectLst/>
            </c:spPr>
            <c:extLst>
              <c:ext xmlns:c16="http://schemas.microsoft.com/office/drawing/2014/chart" uri="{C3380CC4-5D6E-409C-BE32-E72D297353CC}">
                <c16:uniqueId val="{00000001-619B-4A14-9400-6B387354EC86}"/>
              </c:ext>
            </c:extLst>
          </c:dPt>
          <c:dPt>
            <c:idx val="1"/>
            <c:bubble3D val="0"/>
            <c:spPr>
              <a:solidFill>
                <a:srgbClr val="E6E6E6"/>
              </a:solidFill>
              <a:ln w="19050">
                <a:noFill/>
              </a:ln>
              <a:effectLst/>
            </c:spPr>
            <c:extLst>
              <c:ext xmlns:c16="http://schemas.microsoft.com/office/drawing/2014/chart" uri="{C3380CC4-5D6E-409C-BE32-E72D297353CC}">
                <c16:uniqueId val="{00000003-619B-4A14-9400-6B387354EC86}"/>
              </c:ext>
            </c:extLst>
          </c:dPt>
          <c:dPt>
            <c:idx val="2"/>
            <c:bubble3D val="0"/>
            <c:spPr>
              <a:solidFill>
                <a:schemeClr val="accent3"/>
              </a:solidFill>
              <a:ln w="19050">
                <a:noFill/>
              </a:ln>
              <a:effectLst/>
            </c:spPr>
            <c:extLst>
              <c:ext xmlns:c16="http://schemas.microsoft.com/office/drawing/2014/chart" uri="{C3380CC4-5D6E-409C-BE32-E72D297353CC}">
                <c16:uniqueId val="{00000005-619B-4A14-9400-6B387354EC86}"/>
              </c:ext>
            </c:extLst>
          </c:dPt>
          <c:dPt>
            <c:idx val="3"/>
            <c:bubble3D val="0"/>
            <c:spPr>
              <a:solidFill>
                <a:schemeClr val="accent4"/>
              </a:solidFill>
              <a:ln w="19050">
                <a:noFill/>
              </a:ln>
              <a:effectLst/>
            </c:spPr>
            <c:extLst>
              <c:ext xmlns:c16="http://schemas.microsoft.com/office/drawing/2014/chart" uri="{C3380CC4-5D6E-409C-BE32-E72D297353CC}">
                <c16:uniqueId val="{00000007-619B-4A14-9400-6B387354EC86}"/>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619B-4A14-9400-6B387354EC8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0099"/>
              </a:solidFill>
              <a:ln w="19050">
                <a:noFill/>
              </a:ln>
              <a:effectLst/>
            </c:spPr>
            <c:extLst>
              <c:ext xmlns:c16="http://schemas.microsoft.com/office/drawing/2014/chart" uri="{C3380CC4-5D6E-409C-BE32-E72D297353CC}">
                <c16:uniqueId val="{00000001-1B5D-43C7-BD04-42EB7B4BC708}"/>
              </c:ext>
            </c:extLst>
          </c:dPt>
          <c:dPt>
            <c:idx val="1"/>
            <c:bubble3D val="0"/>
            <c:spPr>
              <a:solidFill>
                <a:srgbClr val="E6E6E6"/>
              </a:solidFill>
              <a:ln w="19050">
                <a:noFill/>
              </a:ln>
              <a:effectLst/>
            </c:spPr>
            <c:extLst>
              <c:ext xmlns:c16="http://schemas.microsoft.com/office/drawing/2014/chart" uri="{C3380CC4-5D6E-409C-BE32-E72D297353CC}">
                <c16:uniqueId val="{00000003-1B5D-43C7-BD04-42EB7B4BC708}"/>
              </c:ext>
            </c:extLst>
          </c:dPt>
          <c:dPt>
            <c:idx val="2"/>
            <c:bubble3D val="0"/>
            <c:spPr>
              <a:solidFill>
                <a:schemeClr val="accent3"/>
              </a:solidFill>
              <a:ln w="19050">
                <a:noFill/>
              </a:ln>
              <a:effectLst/>
            </c:spPr>
            <c:extLst>
              <c:ext xmlns:c16="http://schemas.microsoft.com/office/drawing/2014/chart" uri="{C3380CC4-5D6E-409C-BE32-E72D297353CC}">
                <c16:uniqueId val="{00000005-1B5D-43C7-BD04-42EB7B4BC708}"/>
              </c:ext>
            </c:extLst>
          </c:dPt>
          <c:dPt>
            <c:idx val="3"/>
            <c:bubble3D val="0"/>
            <c:spPr>
              <a:solidFill>
                <a:schemeClr val="accent4"/>
              </a:solidFill>
              <a:ln w="19050">
                <a:noFill/>
              </a:ln>
              <a:effectLst/>
            </c:spPr>
            <c:extLst>
              <c:ext xmlns:c16="http://schemas.microsoft.com/office/drawing/2014/chart" uri="{C3380CC4-5D6E-409C-BE32-E72D297353CC}">
                <c16:uniqueId val="{00000007-1B5D-43C7-BD04-42EB7B4BC708}"/>
              </c:ext>
            </c:extLst>
          </c:dPt>
          <c:cat>
            <c:strRef>
              <c:f>Sheet1!$A$2:$A$5</c:f>
              <c:strCache>
                <c:ptCount val="2"/>
                <c:pt idx="0">
                  <c:v>1st Qtr</c:v>
                </c:pt>
                <c:pt idx="1">
                  <c:v>2nd Qtr</c:v>
                </c:pt>
              </c:strCache>
            </c:strRef>
          </c:cat>
          <c:val>
            <c:numRef>
              <c:f>Sheet1!$B$2:$B$5</c:f>
              <c:numCache>
                <c:formatCode>General</c:formatCode>
                <c:ptCount val="4"/>
                <c:pt idx="0">
                  <c:v>62</c:v>
                </c:pt>
                <c:pt idx="1">
                  <c:v>38</c:v>
                </c:pt>
              </c:numCache>
            </c:numRef>
          </c:val>
          <c:extLst>
            <c:ext xmlns:c16="http://schemas.microsoft.com/office/drawing/2014/chart" uri="{C3380CC4-5D6E-409C-BE32-E72D297353CC}">
              <c16:uniqueId val="{00000008-1B5D-43C7-BD04-42EB7B4BC70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DD754-2C90-43FE-A370-BA1E57F747AA}" type="doc">
      <dgm:prSet loTypeId="urn:microsoft.com/office/officeart/2005/8/layout/hList9" loCatId="list" qsTypeId="urn:microsoft.com/office/officeart/2005/8/quickstyle/simple2" qsCatId="simple" csTypeId="urn:microsoft.com/office/officeart/2005/8/colors/accent1_2" csCatId="accent1" phldr="1"/>
      <dgm:spPr/>
      <dgm:t>
        <a:bodyPr/>
        <a:lstStyle/>
        <a:p>
          <a:endParaRPr lang="en-GB"/>
        </a:p>
      </dgm:t>
    </dgm:pt>
    <dgm:pt modelId="{AAFBD5F2-0EFB-4AF3-BB10-1D71BD939146}">
      <dgm:prSet phldrT="[Text]"/>
      <dgm:spPr>
        <a:solidFill>
          <a:srgbClr val="CD006E"/>
        </a:solidFill>
      </dgm:spPr>
      <dgm:t>
        <a:bodyPr/>
        <a:lstStyle/>
        <a:p>
          <a:r>
            <a:rPr lang="en-GB" b="1">
              <a:latin typeface="Century Gothic" panose="020B0502020202020204" pitchFamily="34" charset="0"/>
            </a:rPr>
            <a:t>2021</a:t>
          </a:r>
        </a:p>
      </dgm:t>
    </dgm:pt>
    <dgm:pt modelId="{475FFDE8-3C50-4613-A2FC-97DDFF0AF822}" type="parTrans" cxnId="{322AB685-4008-4B85-8851-34FE655AA3A7}">
      <dgm:prSet/>
      <dgm:spPr/>
      <dgm:t>
        <a:bodyPr/>
        <a:lstStyle/>
        <a:p>
          <a:endParaRPr lang="en-GB">
            <a:latin typeface="Century Gothic" panose="020B0502020202020204" pitchFamily="34" charset="0"/>
          </a:endParaRPr>
        </a:p>
      </dgm:t>
    </dgm:pt>
    <dgm:pt modelId="{37C980E2-AAF1-418D-AEAB-BD89DD81A93A}" type="sibTrans" cxnId="{322AB685-4008-4B85-8851-34FE655AA3A7}">
      <dgm:prSet/>
      <dgm:spPr/>
      <dgm:t>
        <a:bodyPr/>
        <a:lstStyle/>
        <a:p>
          <a:endParaRPr lang="en-GB">
            <a:latin typeface="Century Gothic" panose="020B0502020202020204" pitchFamily="34" charset="0"/>
          </a:endParaRPr>
        </a:p>
      </dgm:t>
    </dgm:pt>
    <dgm:pt modelId="{408AAF1C-888E-4CCA-9BAB-7C02C7FD9C90}">
      <dgm:prSet phldrT="[Text]"/>
      <dgm:spPr>
        <a:solidFill>
          <a:srgbClr val="FFF3FA">
            <a:alpha val="89804"/>
          </a:srgbClr>
        </a:solidFill>
        <a:ln>
          <a:solidFill>
            <a:srgbClr val="FFEFF8">
              <a:alpha val="90000"/>
            </a:srgbClr>
          </a:solidFill>
        </a:ln>
      </dgm:spPr>
      <dgm:t>
        <a:bodyPr/>
        <a:lstStyle/>
        <a:p>
          <a:r>
            <a:rPr lang="en-GB" dirty="0">
              <a:latin typeface="Century Gothic" panose="020B0502020202020204" pitchFamily="34" charset="0"/>
            </a:rPr>
            <a:t>87%</a:t>
          </a:r>
        </a:p>
      </dgm:t>
    </dgm:pt>
    <dgm:pt modelId="{0D21DE40-888F-4708-B0BF-041C3D7F2BBC}" type="parTrans" cxnId="{E8E89D0C-9229-4564-8B07-1FD5909AE65A}">
      <dgm:prSet/>
      <dgm:spPr/>
      <dgm:t>
        <a:bodyPr/>
        <a:lstStyle/>
        <a:p>
          <a:endParaRPr lang="en-GB">
            <a:latin typeface="Century Gothic" panose="020B0502020202020204" pitchFamily="34" charset="0"/>
          </a:endParaRPr>
        </a:p>
      </dgm:t>
    </dgm:pt>
    <dgm:pt modelId="{EF684C43-24FA-462C-BD87-1CDDCA43B7B0}" type="sibTrans" cxnId="{E8E89D0C-9229-4564-8B07-1FD5909AE65A}">
      <dgm:prSet/>
      <dgm:spPr/>
      <dgm:t>
        <a:bodyPr/>
        <a:lstStyle/>
        <a:p>
          <a:endParaRPr lang="en-GB">
            <a:latin typeface="Century Gothic" panose="020B0502020202020204" pitchFamily="34" charset="0"/>
          </a:endParaRPr>
        </a:p>
      </dgm:t>
    </dgm:pt>
    <dgm:pt modelId="{BD5B3349-C5FE-4274-9612-2D9E4E0362A2}">
      <dgm:prSet/>
      <dgm:spPr/>
      <dgm:t>
        <a:bodyPr/>
        <a:lstStyle/>
        <a:p>
          <a:r>
            <a:rPr lang="en-GB" b="1" dirty="0">
              <a:latin typeface="Century Gothic" panose="020B0502020202020204" pitchFamily="34" charset="0"/>
            </a:rPr>
            <a:t>RR Ave</a:t>
          </a:r>
        </a:p>
      </dgm:t>
    </dgm:pt>
    <dgm:pt modelId="{3D0472E7-3990-4BF8-8B58-E1C2FCB6F927}" type="parTrans" cxnId="{0DEF1DAE-B57C-4F8A-8EAD-FA1CCD38C6C3}">
      <dgm:prSet/>
      <dgm:spPr/>
      <dgm:t>
        <a:bodyPr/>
        <a:lstStyle/>
        <a:p>
          <a:endParaRPr lang="en-GB">
            <a:latin typeface="Century Gothic" panose="020B0502020202020204" pitchFamily="34" charset="0"/>
          </a:endParaRPr>
        </a:p>
      </dgm:t>
    </dgm:pt>
    <dgm:pt modelId="{64DF4DAE-2A22-4421-80EE-B0DB53985C16}" type="sibTrans" cxnId="{0DEF1DAE-B57C-4F8A-8EAD-FA1CCD38C6C3}">
      <dgm:prSet/>
      <dgm:spPr/>
      <dgm:t>
        <a:bodyPr/>
        <a:lstStyle/>
        <a:p>
          <a:endParaRPr lang="en-GB">
            <a:latin typeface="Century Gothic" panose="020B0502020202020204" pitchFamily="34" charset="0"/>
          </a:endParaRPr>
        </a:p>
      </dgm:t>
    </dgm:pt>
    <dgm:pt modelId="{E193ECF3-380F-4036-8D68-B3F46F026D9C}">
      <dgm:prSet/>
      <dgm:spPr/>
      <dgm:t>
        <a:bodyPr/>
        <a:lstStyle/>
        <a:p>
          <a:r>
            <a:rPr lang="en-US" dirty="0">
              <a:latin typeface="Century Gothic" panose="020B0502020202020204" pitchFamily="34" charset="0"/>
            </a:rPr>
            <a:t>88%</a:t>
          </a:r>
          <a:endParaRPr lang="en-GB" dirty="0">
            <a:latin typeface="Century Gothic" panose="020B0502020202020204" pitchFamily="34" charset="0"/>
          </a:endParaRPr>
        </a:p>
      </dgm:t>
    </dgm:pt>
    <dgm:pt modelId="{5389B56A-6231-4242-9709-ACC16FD44842}" type="parTrans" cxnId="{936B68CF-3FC6-4B7B-972E-B18EDC75134B}">
      <dgm:prSet/>
      <dgm:spPr/>
      <dgm:t>
        <a:bodyPr/>
        <a:lstStyle/>
        <a:p>
          <a:endParaRPr lang="en-GB">
            <a:latin typeface="Century Gothic" panose="020B0502020202020204" pitchFamily="34" charset="0"/>
          </a:endParaRPr>
        </a:p>
      </dgm:t>
    </dgm:pt>
    <dgm:pt modelId="{82B5124A-6CED-4163-8982-AB07B072723B}" type="sibTrans" cxnId="{936B68CF-3FC6-4B7B-972E-B18EDC75134B}">
      <dgm:prSet/>
      <dgm:spPr/>
      <dgm:t>
        <a:bodyPr/>
        <a:lstStyle/>
        <a:p>
          <a:endParaRPr lang="en-GB">
            <a:latin typeface="Century Gothic" panose="020B0502020202020204" pitchFamily="34" charset="0"/>
          </a:endParaRPr>
        </a:p>
      </dgm:t>
    </dgm:pt>
    <dgm:pt modelId="{26787FC0-F60A-4E95-A11D-249B6D61CF8B}" type="pres">
      <dgm:prSet presAssocID="{226DD754-2C90-43FE-A370-BA1E57F747AA}" presName="list" presStyleCnt="0">
        <dgm:presLayoutVars>
          <dgm:dir/>
          <dgm:animLvl val="lvl"/>
        </dgm:presLayoutVars>
      </dgm:prSet>
      <dgm:spPr/>
    </dgm:pt>
    <dgm:pt modelId="{3CEF216E-E0F1-469C-8473-E10DEE55CADB}" type="pres">
      <dgm:prSet presAssocID="{BD5B3349-C5FE-4274-9612-2D9E4E0362A2}" presName="posSpace" presStyleCnt="0"/>
      <dgm:spPr/>
    </dgm:pt>
    <dgm:pt modelId="{D68C99B2-9B07-4EC7-9E3F-7CE9DF83CA89}" type="pres">
      <dgm:prSet presAssocID="{BD5B3349-C5FE-4274-9612-2D9E4E0362A2}" presName="vertFlow" presStyleCnt="0"/>
      <dgm:spPr/>
    </dgm:pt>
    <dgm:pt modelId="{7512B971-A3FF-4455-94BA-1F9BF0D98718}" type="pres">
      <dgm:prSet presAssocID="{BD5B3349-C5FE-4274-9612-2D9E4E0362A2}" presName="topSpace" presStyleCnt="0"/>
      <dgm:spPr/>
    </dgm:pt>
    <dgm:pt modelId="{FDD7A599-F4D6-4F67-9D5C-ECBD165ECB4E}" type="pres">
      <dgm:prSet presAssocID="{BD5B3349-C5FE-4274-9612-2D9E4E0362A2}" presName="firstComp" presStyleCnt="0"/>
      <dgm:spPr/>
    </dgm:pt>
    <dgm:pt modelId="{E258357F-048F-48D6-B91D-23375E027713}" type="pres">
      <dgm:prSet presAssocID="{BD5B3349-C5FE-4274-9612-2D9E4E0362A2}" presName="firstChild" presStyleLbl="bgAccFollowNode1" presStyleIdx="0" presStyleCnt="2"/>
      <dgm:spPr/>
    </dgm:pt>
    <dgm:pt modelId="{664AB9EA-5DBA-4810-8F81-27D50F991C30}" type="pres">
      <dgm:prSet presAssocID="{BD5B3349-C5FE-4274-9612-2D9E4E0362A2}" presName="firstChildTx" presStyleLbl="bgAccFollowNode1" presStyleIdx="0" presStyleCnt="2">
        <dgm:presLayoutVars>
          <dgm:bulletEnabled val="1"/>
        </dgm:presLayoutVars>
      </dgm:prSet>
      <dgm:spPr/>
    </dgm:pt>
    <dgm:pt modelId="{A18A228F-6539-4394-A908-58B9BA46BCF9}" type="pres">
      <dgm:prSet presAssocID="{BD5B3349-C5FE-4274-9612-2D9E4E0362A2}" presName="negSpace" presStyleCnt="0"/>
      <dgm:spPr/>
    </dgm:pt>
    <dgm:pt modelId="{DAA442A0-A264-4B01-87B4-ADB961B5DB34}" type="pres">
      <dgm:prSet presAssocID="{BD5B3349-C5FE-4274-9612-2D9E4E0362A2}" presName="circle" presStyleLbl="node1" presStyleIdx="0" presStyleCnt="2"/>
      <dgm:spPr/>
    </dgm:pt>
    <dgm:pt modelId="{AF131B56-A2DA-4053-BBFC-3527D50938CA}" type="pres">
      <dgm:prSet presAssocID="{64DF4DAE-2A22-4421-80EE-B0DB53985C16}" presName="transSpace" presStyleCnt="0"/>
      <dgm:spPr/>
    </dgm:pt>
    <dgm:pt modelId="{2E9E6AD4-2C47-451A-B5F9-144C70D26EBD}" type="pres">
      <dgm:prSet presAssocID="{AAFBD5F2-0EFB-4AF3-BB10-1D71BD939146}" presName="posSpace" presStyleCnt="0"/>
      <dgm:spPr/>
    </dgm:pt>
    <dgm:pt modelId="{5C75BA3A-5265-4711-A73B-A18EABAE8097}" type="pres">
      <dgm:prSet presAssocID="{AAFBD5F2-0EFB-4AF3-BB10-1D71BD939146}" presName="vertFlow" presStyleCnt="0"/>
      <dgm:spPr/>
    </dgm:pt>
    <dgm:pt modelId="{75DBFD08-746D-453A-846B-126B030BDD5E}" type="pres">
      <dgm:prSet presAssocID="{AAFBD5F2-0EFB-4AF3-BB10-1D71BD939146}" presName="topSpace" presStyleCnt="0"/>
      <dgm:spPr/>
    </dgm:pt>
    <dgm:pt modelId="{62639F75-14D6-44F0-82C0-CAC66DA5825A}" type="pres">
      <dgm:prSet presAssocID="{AAFBD5F2-0EFB-4AF3-BB10-1D71BD939146}" presName="firstComp" presStyleCnt="0"/>
      <dgm:spPr/>
    </dgm:pt>
    <dgm:pt modelId="{E1B859B1-404B-4B96-918E-A6CDA35963C5}" type="pres">
      <dgm:prSet presAssocID="{AAFBD5F2-0EFB-4AF3-BB10-1D71BD939146}" presName="firstChild" presStyleLbl="bgAccFollowNode1" presStyleIdx="1" presStyleCnt="2"/>
      <dgm:spPr/>
    </dgm:pt>
    <dgm:pt modelId="{F6AB754E-47BB-4E41-9968-CEFC15FD99CE}" type="pres">
      <dgm:prSet presAssocID="{AAFBD5F2-0EFB-4AF3-BB10-1D71BD939146}" presName="firstChildTx" presStyleLbl="bgAccFollowNode1" presStyleIdx="1" presStyleCnt="2">
        <dgm:presLayoutVars>
          <dgm:bulletEnabled val="1"/>
        </dgm:presLayoutVars>
      </dgm:prSet>
      <dgm:spPr/>
    </dgm:pt>
    <dgm:pt modelId="{940931E8-67C2-4335-B582-6189D36D3283}" type="pres">
      <dgm:prSet presAssocID="{AAFBD5F2-0EFB-4AF3-BB10-1D71BD939146}" presName="negSpace" presStyleCnt="0"/>
      <dgm:spPr/>
    </dgm:pt>
    <dgm:pt modelId="{DA4E51A0-5DED-4B50-9BFE-E5CAE1682B32}" type="pres">
      <dgm:prSet presAssocID="{AAFBD5F2-0EFB-4AF3-BB10-1D71BD939146}" presName="circle" presStyleLbl="node1" presStyleIdx="1" presStyleCnt="2"/>
      <dgm:spPr/>
    </dgm:pt>
  </dgm:ptLst>
  <dgm:cxnLst>
    <dgm:cxn modelId="{E8E89D0C-9229-4564-8B07-1FD5909AE65A}" srcId="{AAFBD5F2-0EFB-4AF3-BB10-1D71BD939146}" destId="{408AAF1C-888E-4CCA-9BAB-7C02C7FD9C90}" srcOrd="0" destOrd="0" parTransId="{0D21DE40-888F-4708-B0BF-041C3D7F2BBC}" sibTransId="{EF684C43-24FA-462C-BD87-1CDDCA43B7B0}"/>
    <dgm:cxn modelId="{7788F34A-B2A6-44A4-804E-15FEE934F1DD}" type="presOf" srcId="{BD5B3349-C5FE-4274-9612-2D9E4E0362A2}" destId="{DAA442A0-A264-4B01-87B4-ADB961B5DB34}" srcOrd="0" destOrd="0" presId="urn:microsoft.com/office/officeart/2005/8/layout/hList9"/>
    <dgm:cxn modelId="{7F3E4870-2D21-4F7C-82D6-4ACAB5A9B871}" type="presOf" srcId="{E193ECF3-380F-4036-8D68-B3F46F026D9C}" destId="{664AB9EA-5DBA-4810-8F81-27D50F991C30}" srcOrd="1" destOrd="0" presId="urn:microsoft.com/office/officeart/2005/8/layout/hList9"/>
    <dgm:cxn modelId="{322AB685-4008-4B85-8851-34FE655AA3A7}" srcId="{226DD754-2C90-43FE-A370-BA1E57F747AA}" destId="{AAFBD5F2-0EFB-4AF3-BB10-1D71BD939146}" srcOrd="1" destOrd="0" parTransId="{475FFDE8-3C50-4613-A2FC-97DDFF0AF822}" sibTransId="{37C980E2-AAF1-418D-AEAB-BD89DD81A93A}"/>
    <dgm:cxn modelId="{446CD1A2-A321-4237-8545-2EAB2860BE72}" type="presOf" srcId="{AAFBD5F2-0EFB-4AF3-BB10-1D71BD939146}" destId="{DA4E51A0-5DED-4B50-9BFE-E5CAE1682B32}" srcOrd="0" destOrd="0" presId="urn:microsoft.com/office/officeart/2005/8/layout/hList9"/>
    <dgm:cxn modelId="{0DEF1DAE-B57C-4F8A-8EAD-FA1CCD38C6C3}" srcId="{226DD754-2C90-43FE-A370-BA1E57F747AA}" destId="{BD5B3349-C5FE-4274-9612-2D9E4E0362A2}" srcOrd="0" destOrd="0" parTransId="{3D0472E7-3990-4BF8-8B58-E1C2FCB6F927}" sibTransId="{64DF4DAE-2A22-4421-80EE-B0DB53985C16}"/>
    <dgm:cxn modelId="{B46E80C0-842A-492F-B54E-6D0676334ED2}" type="presOf" srcId="{408AAF1C-888E-4CCA-9BAB-7C02C7FD9C90}" destId="{E1B859B1-404B-4B96-918E-A6CDA35963C5}" srcOrd="0" destOrd="0" presId="urn:microsoft.com/office/officeart/2005/8/layout/hList9"/>
    <dgm:cxn modelId="{936B68CF-3FC6-4B7B-972E-B18EDC75134B}" srcId="{BD5B3349-C5FE-4274-9612-2D9E4E0362A2}" destId="{E193ECF3-380F-4036-8D68-B3F46F026D9C}" srcOrd="0" destOrd="0" parTransId="{5389B56A-6231-4242-9709-ACC16FD44842}" sibTransId="{82B5124A-6CED-4163-8982-AB07B072723B}"/>
    <dgm:cxn modelId="{15E46CD3-9FBE-4A28-83DA-49430C51BC69}" type="presOf" srcId="{408AAF1C-888E-4CCA-9BAB-7C02C7FD9C90}" destId="{F6AB754E-47BB-4E41-9968-CEFC15FD99CE}" srcOrd="1" destOrd="0" presId="urn:microsoft.com/office/officeart/2005/8/layout/hList9"/>
    <dgm:cxn modelId="{FFD094EC-FEB3-4987-B985-D6B87B838E3A}" type="presOf" srcId="{226DD754-2C90-43FE-A370-BA1E57F747AA}" destId="{26787FC0-F60A-4E95-A11D-249B6D61CF8B}" srcOrd="0" destOrd="0" presId="urn:microsoft.com/office/officeart/2005/8/layout/hList9"/>
    <dgm:cxn modelId="{94D1DEFE-BD18-49AD-B005-C13B50E3EFCE}" type="presOf" srcId="{E193ECF3-380F-4036-8D68-B3F46F026D9C}" destId="{E258357F-048F-48D6-B91D-23375E027713}" srcOrd="0" destOrd="0" presId="urn:microsoft.com/office/officeart/2005/8/layout/hList9"/>
    <dgm:cxn modelId="{0B4E130C-8DAD-40FF-9253-471101583681}" type="presParOf" srcId="{26787FC0-F60A-4E95-A11D-249B6D61CF8B}" destId="{3CEF216E-E0F1-469C-8473-E10DEE55CADB}" srcOrd="0" destOrd="0" presId="urn:microsoft.com/office/officeart/2005/8/layout/hList9"/>
    <dgm:cxn modelId="{33757087-06E6-4A61-8F96-95279C4639D9}" type="presParOf" srcId="{26787FC0-F60A-4E95-A11D-249B6D61CF8B}" destId="{D68C99B2-9B07-4EC7-9E3F-7CE9DF83CA89}" srcOrd="1" destOrd="0" presId="urn:microsoft.com/office/officeart/2005/8/layout/hList9"/>
    <dgm:cxn modelId="{16687D4C-A46A-4C9A-89F0-8D13B4BF9891}" type="presParOf" srcId="{D68C99B2-9B07-4EC7-9E3F-7CE9DF83CA89}" destId="{7512B971-A3FF-4455-94BA-1F9BF0D98718}" srcOrd="0" destOrd="0" presId="urn:microsoft.com/office/officeart/2005/8/layout/hList9"/>
    <dgm:cxn modelId="{B07956CA-4E40-4222-B428-3FB55AFF9346}" type="presParOf" srcId="{D68C99B2-9B07-4EC7-9E3F-7CE9DF83CA89}" destId="{FDD7A599-F4D6-4F67-9D5C-ECBD165ECB4E}" srcOrd="1" destOrd="0" presId="urn:microsoft.com/office/officeart/2005/8/layout/hList9"/>
    <dgm:cxn modelId="{9261EBC4-5158-4E32-9280-51BBE87C8CF5}" type="presParOf" srcId="{FDD7A599-F4D6-4F67-9D5C-ECBD165ECB4E}" destId="{E258357F-048F-48D6-B91D-23375E027713}" srcOrd="0" destOrd="0" presId="urn:microsoft.com/office/officeart/2005/8/layout/hList9"/>
    <dgm:cxn modelId="{BEA9BC67-9FB7-4370-B30F-EF536DB33481}" type="presParOf" srcId="{FDD7A599-F4D6-4F67-9D5C-ECBD165ECB4E}" destId="{664AB9EA-5DBA-4810-8F81-27D50F991C30}" srcOrd="1" destOrd="0" presId="urn:microsoft.com/office/officeart/2005/8/layout/hList9"/>
    <dgm:cxn modelId="{D798375F-F87C-49B8-9166-C57747FB80A4}" type="presParOf" srcId="{26787FC0-F60A-4E95-A11D-249B6D61CF8B}" destId="{A18A228F-6539-4394-A908-58B9BA46BCF9}" srcOrd="2" destOrd="0" presId="urn:microsoft.com/office/officeart/2005/8/layout/hList9"/>
    <dgm:cxn modelId="{CA7E0078-66AE-4320-A079-3FA52609B3DC}" type="presParOf" srcId="{26787FC0-F60A-4E95-A11D-249B6D61CF8B}" destId="{DAA442A0-A264-4B01-87B4-ADB961B5DB34}" srcOrd="3" destOrd="0" presId="urn:microsoft.com/office/officeart/2005/8/layout/hList9"/>
    <dgm:cxn modelId="{982C177B-DB2B-466A-B0B9-607D37A15FCF}" type="presParOf" srcId="{26787FC0-F60A-4E95-A11D-249B6D61CF8B}" destId="{AF131B56-A2DA-4053-BBFC-3527D50938CA}" srcOrd="4" destOrd="0" presId="urn:microsoft.com/office/officeart/2005/8/layout/hList9"/>
    <dgm:cxn modelId="{4B2F49FD-5720-4332-B794-18F4BE64D641}" type="presParOf" srcId="{26787FC0-F60A-4E95-A11D-249B6D61CF8B}" destId="{2E9E6AD4-2C47-451A-B5F9-144C70D26EBD}" srcOrd="5" destOrd="0" presId="urn:microsoft.com/office/officeart/2005/8/layout/hList9"/>
    <dgm:cxn modelId="{71D17FF2-E26A-496F-9ED0-95C845CA5766}" type="presParOf" srcId="{26787FC0-F60A-4E95-A11D-249B6D61CF8B}" destId="{5C75BA3A-5265-4711-A73B-A18EABAE8097}" srcOrd="6" destOrd="0" presId="urn:microsoft.com/office/officeart/2005/8/layout/hList9"/>
    <dgm:cxn modelId="{EF018992-91C4-44E1-A3C1-3F7A6E54428D}" type="presParOf" srcId="{5C75BA3A-5265-4711-A73B-A18EABAE8097}" destId="{75DBFD08-746D-453A-846B-126B030BDD5E}" srcOrd="0" destOrd="0" presId="urn:microsoft.com/office/officeart/2005/8/layout/hList9"/>
    <dgm:cxn modelId="{CC57334C-E5A9-483F-B3BB-5FE8EA5CE45B}" type="presParOf" srcId="{5C75BA3A-5265-4711-A73B-A18EABAE8097}" destId="{62639F75-14D6-44F0-82C0-CAC66DA5825A}" srcOrd="1" destOrd="0" presId="urn:microsoft.com/office/officeart/2005/8/layout/hList9"/>
    <dgm:cxn modelId="{FE068119-72AF-48B6-980F-20347FF09BF7}" type="presParOf" srcId="{62639F75-14D6-44F0-82C0-CAC66DA5825A}" destId="{E1B859B1-404B-4B96-918E-A6CDA35963C5}" srcOrd="0" destOrd="0" presId="urn:microsoft.com/office/officeart/2005/8/layout/hList9"/>
    <dgm:cxn modelId="{A4E192EB-3372-498D-B754-1CBF4001BBE3}" type="presParOf" srcId="{62639F75-14D6-44F0-82C0-CAC66DA5825A}" destId="{F6AB754E-47BB-4E41-9968-CEFC15FD99CE}" srcOrd="1" destOrd="0" presId="urn:microsoft.com/office/officeart/2005/8/layout/hList9"/>
    <dgm:cxn modelId="{99407754-4E5D-4AA4-85C7-021250EA508C}" type="presParOf" srcId="{26787FC0-F60A-4E95-A11D-249B6D61CF8B}" destId="{940931E8-67C2-4335-B582-6189D36D3283}" srcOrd="7" destOrd="0" presId="urn:microsoft.com/office/officeart/2005/8/layout/hList9"/>
    <dgm:cxn modelId="{B0DF2683-2F2D-4BAC-A10D-7AB2F8EF9117}" type="presParOf" srcId="{26787FC0-F60A-4E95-A11D-249B6D61CF8B}" destId="{DA4E51A0-5DED-4B50-9BFE-E5CAE1682B32}"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DD754-2C90-43FE-A370-BA1E57F747AA}" type="doc">
      <dgm:prSet loTypeId="urn:microsoft.com/office/officeart/2005/8/layout/hList9" loCatId="list" qsTypeId="urn:microsoft.com/office/officeart/2005/8/quickstyle/simple2" qsCatId="simple" csTypeId="urn:microsoft.com/office/officeart/2005/8/colors/accent1_2" csCatId="accent1" phldr="1"/>
      <dgm:spPr/>
      <dgm:t>
        <a:bodyPr/>
        <a:lstStyle/>
        <a:p>
          <a:endParaRPr lang="en-GB"/>
        </a:p>
      </dgm:t>
    </dgm:pt>
    <dgm:pt modelId="{AAFBD5F2-0EFB-4AF3-BB10-1D71BD939146}">
      <dgm:prSet phldrT="[Text]"/>
      <dgm:spPr>
        <a:solidFill>
          <a:srgbClr val="CD006E"/>
        </a:solidFill>
      </dgm:spPr>
      <dgm:t>
        <a:bodyPr/>
        <a:lstStyle/>
        <a:p>
          <a:r>
            <a:rPr lang="en-US" b="1" dirty="0">
              <a:latin typeface="Century Gothic" panose="020B0502020202020204" pitchFamily="34" charset="0"/>
            </a:rPr>
            <a:t>NVHA</a:t>
          </a:r>
          <a:endParaRPr lang="en-GB" b="1" dirty="0">
            <a:latin typeface="Century Gothic" panose="020B0502020202020204" pitchFamily="34" charset="0"/>
          </a:endParaRPr>
        </a:p>
      </dgm:t>
    </dgm:pt>
    <dgm:pt modelId="{475FFDE8-3C50-4613-A2FC-97DDFF0AF822}" type="parTrans" cxnId="{322AB685-4008-4B85-8851-34FE655AA3A7}">
      <dgm:prSet/>
      <dgm:spPr/>
      <dgm:t>
        <a:bodyPr/>
        <a:lstStyle/>
        <a:p>
          <a:endParaRPr lang="en-GB">
            <a:latin typeface="Century Gothic" panose="020B0502020202020204" pitchFamily="34" charset="0"/>
          </a:endParaRPr>
        </a:p>
      </dgm:t>
    </dgm:pt>
    <dgm:pt modelId="{37C980E2-AAF1-418D-AEAB-BD89DD81A93A}" type="sibTrans" cxnId="{322AB685-4008-4B85-8851-34FE655AA3A7}">
      <dgm:prSet/>
      <dgm:spPr/>
      <dgm:t>
        <a:bodyPr/>
        <a:lstStyle/>
        <a:p>
          <a:endParaRPr lang="en-GB">
            <a:latin typeface="Century Gothic" panose="020B0502020202020204" pitchFamily="34" charset="0"/>
          </a:endParaRPr>
        </a:p>
      </dgm:t>
    </dgm:pt>
    <dgm:pt modelId="{408AAF1C-888E-4CCA-9BAB-7C02C7FD9C90}">
      <dgm:prSet phldrT="[Text]"/>
      <dgm:spPr>
        <a:solidFill>
          <a:srgbClr val="FFF3FA">
            <a:alpha val="89804"/>
          </a:srgbClr>
        </a:solidFill>
        <a:ln>
          <a:solidFill>
            <a:srgbClr val="FFEFF8">
              <a:alpha val="90000"/>
            </a:srgbClr>
          </a:solidFill>
        </a:ln>
      </dgm:spPr>
      <dgm:t>
        <a:bodyPr/>
        <a:lstStyle/>
        <a:p>
          <a:r>
            <a:rPr lang="en-US" dirty="0">
              <a:latin typeface="Century Gothic" panose="020B0502020202020204" pitchFamily="34" charset="0"/>
            </a:rPr>
            <a:t>91%</a:t>
          </a:r>
          <a:endParaRPr lang="en-GB" dirty="0">
            <a:latin typeface="Century Gothic" panose="020B0502020202020204" pitchFamily="34" charset="0"/>
          </a:endParaRPr>
        </a:p>
      </dgm:t>
    </dgm:pt>
    <dgm:pt modelId="{0D21DE40-888F-4708-B0BF-041C3D7F2BBC}" type="parTrans" cxnId="{E8E89D0C-9229-4564-8B07-1FD5909AE65A}">
      <dgm:prSet/>
      <dgm:spPr/>
      <dgm:t>
        <a:bodyPr/>
        <a:lstStyle/>
        <a:p>
          <a:endParaRPr lang="en-GB">
            <a:latin typeface="Century Gothic" panose="020B0502020202020204" pitchFamily="34" charset="0"/>
          </a:endParaRPr>
        </a:p>
      </dgm:t>
    </dgm:pt>
    <dgm:pt modelId="{EF684C43-24FA-462C-BD87-1CDDCA43B7B0}" type="sibTrans" cxnId="{E8E89D0C-9229-4564-8B07-1FD5909AE65A}">
      <dgm:prSet/>
      <dgm:spPr/>
      <dgm:t>
        <a:bodyPr/>
        <a:lstStyle/>
        <a:p>
          <a:endParaRPr lang="en-GB">
            <a:latin typeface="Century Gothic" panose="020B0502020202020204" pitchFamily="34" charset="0"/>
          </a:endParaRPr>
        </a:p>
      </dgm:t>
    </dgm:pt>
    <dgm:pt modelId="{BD5B3349-C5FE-4274-9612-2D9E4E0362A2}">
      <dgm:prSet/>
      <dgm:spPr/>
      <dgm:t>
        <a:bodyPr/>
        <a:lstStyle/>
        <a:p>
          <a:r>
            <a:rPr lang="en-GB" b="1" dirty="0">
              <a:latin typeface="Century Gothic" panose="020B0502020202020204" pitchFamily="34" charset="0"/>
            </a:rPr>
            <a:t>RR Ave</a:t>
          </a:r>
        </a:p>
      </dgm:t>
    </dgm:pt>
    <dgm:pt modelId="{3D0472E7-3990-4BF8-8B58-E1C2FCB6F927}" type="parTrans" cxnId="{0DEF1DAE-B57C-4F8A-8EAD-FA1CCD38C6C3}">
      <dgm:prSet/>
      <dgm:spPr/>
      <dgm:t>
        <a:bodyPr/>
        <a:lstStyle/>
        <a:p>
          <a:endParaRPr lang="en-GB">
            <a:latin typeface="Century Gothic" panose="020B0502020202020204" pitchFamily="34" charset="0"/>
          </a:endParaRPr>
        </a:p>
      </dgm:t>
    </dgm:pt>
    <dgm:pt modelId="{64DF4DAE-2A22-4421-80EE-B0DB53985C16}" type="sibTrans" cxnId="{0DEF1DAE-B57C-4F8A-8EAD-FA1CCD38C6C3}">
      <dgm:prSet/>
      <dgm:spPr/>
      <dgm:t>
        <a:bodyPr/>
        <a:lstStyle/>
        <a:p>
          <a:endParaRPr lang="en-GB">
            <a:latin typeface="Century Gothic" panose="020B0502020202020204" pitchFamily="34" charset="0"/>
          </a:endParaRPr>
        </a:p>
      </dgm:t>
    </dgm:pt>
    <dgm:pt modelId="{E193ECF3-380F-4036-8D68-B3F46F026D9C}">
      <dgm:prSet/>
      <dgm:spPr/>
      <dgm:t>
        <a:bodyPr/>
        <a:lstStyle/>
        <a:p>
          <a:r>
            <a:rPr lang="en-GB" dirty="0">
              <a:latin typeface="Century Gothic" panose="020B0502020202020204" pitchFamily="34" charset="0"/>
            </a:rPr>
            <a:t>77%</a:t>
          </a:r>
        </a:p>
      </dgm:t>
    </dgm:pt>
    <dgm:pt modelId="{5389B56A-6231-4242-9709-ACC16FD44842}" type="parTrans" cxnId="{936B68CF-3FC6-4B7B-972E-B18EDC75134B}">
      <dgm:prSet/>
      <dgm:spPr/>
      <dgm:t>
        <a:bodyPr/>
        <a:lstStyle/>
        <a:p>
          <a:endParaRPr lang="en-GB">
            <a:latin typeface="Century Gothic" panose="020B0502020202020204" pitchFamily="34" charset="0"/>
          </a:endParaRPr>
        </a:p>
      </dgm:t>
    </dgm:pt>
    <dgm:pt modelId="{82B5124A-6CED-4163-8982-AB07B072723B}" type="sibTrans" cxnId="{936B68CF-3FC6-4B7B-972E-B18EDC75134B}">
      <dgm:prSet/>
      <dgm:spPr/>
      <dgm:t>
        <a:bodyPr/>
        <a:lstStyle/>
        <a:p>
          <a:endParaRPr lang="en-GB">
            <a:latin typeface="Century Gothic" panose="020B0502020202020204" pitchFamily="34" charset="0"/>
          </a:endParaRPr>
        </a:p>
      </dgm:t>
    </dgm:pt>
    <dgm:pt modelId="{26787FC0-F60A-4E95-A11D-249B6D61CF8B}" type="pres">
      <dgm:prSet presAssocID="{226DD754-2C90-43FE-A370-BA1E57F747AA}" presName="list" presStyleCnt="0">
        <dgm:presLayoutVars>
          <dgm:dir/>
          <dgm:animLvl val="lvl"/>
        </dgm:presLayoutVars>
      </dgm:prSet>
      <dgm:spPr/>
    </dgm:pt>
    <dgm:pt modelId="{3CEF216E-E0F1-469C-8473-E10DEE55CADB}" type="pres">
      <dgm:prSet presAssocID="{BD5B3349-C5FE-4274-9612-2D9E4E0362A2}" presName="posSpace" presStyleCnt="0"/>
      <dgm:spPr/>
    </dgm:pt>
    <dgm:pt modelId="{D68C99B2-9B07-4EC7-9E3F-7CE9DF83CA89}" type="pres">
      <dgm:prSet presAssocID="{BD5B3349-C5FE-4274-9612-2D9E4E0362A2}" presName="vertFlow" presStyleCnt="0"/>
      <dgm:spPr/>
    </dgm:pt>
    <dgm:pt modelId="{7512B971-A3FF-4455-94BA-1F9BF0D98718}" type="pres">
      <dgm:prSet presAssocID="{BD5B3349-C5FE-4274-9612-2D9E4E0362A2}" presName="topSpace" presStyleCnt="0"/>
      <dgm:spPr/>
    </dgm:pt>
    <dgm:pt modelId="{FDD7A599-F4D6-4F67-9D5C-ECBD165ECB4E}" type="pres">
      <dgm:prSet presAssocID="{BD5B3349-C5FE-4274-9612-2D9E4E0362A2}" presName="firstComp" presStyleCnt="0"/>
      <dgm:spPr/>
    </dgm:pt>
    <dgm:pt modelId="{E258357F-048F-48D6-B91D-23375E027713}" type="pres">
      <dgm:prSet presAssocID="{BD5B3349-C5FE-4274-9612-2D9E4E0362A2}" presName="firstChild" presStyleLbl="bgAccFollowNode1" presStyleIdx="0" presStyleCnt="2"/>
      <dgm:spPr/>
    </dgm:pt>
    <dgm:pt modelId="{664AB9EA-5DBA-4810-8F81-27D50F991C30}" type="pres">
      <dgm:prSet presAssocID="{BD5B3349-C5FE-4274-9612-2D9E4E0362A2}" presName="firstChildTx" presStyleLbl="bgAccFollowNode1" presStyleIdx="0" presStyleCnt="2">
        <dgm:presLayoutVars>
          <dgm:bulletEnabled val="1"/>
        </dgm:presLayoutVars>
      </dgm:prSet>
      <dgm:spPr/>
    </dgm:pt>
    <dgm:pt modelId="{A18A228F-6539-4394-A908-58B9BA46BCF9}" type="pres">
      <dgm:prSet presAssocID="{BD5B3349-C5FE-4274-9612-2D9E4E0362A2}" presName="negSpace" presStyleCnt="0"/>
      <dgm:spPr/>
    </dgm:pt>
    <dgm:pt modelId="{DAA442A0-A264-4B01-87B4-ADB961B5DB34}" type="pres">
      <dgm:prSet presAssocID="{BD5B3349-C5FE-4274-9612-2D9E4E0362A2}" presName="circle" presStyleLbl="node1" presStyleIdx="0" presStyleCnt="2"/>
      <dgm:spPr/>
    </dgm:pt>
    <dgm:pt modelId="{AF131B56-A2DA-4053-BBFC-3527D50938CA}" type="pres">
      <dgm:prSet presAssocID="{64DF4DAE-2A22-4421-80EE-B0DB53985C16}" presName="transSpace" presStyleCnt="0"/>
      <dgm:spPr/>
    </dgm:pt>
    <dgm:pt modelId="{2E9E6AD4-2C47-451A-B5F9-144C70D26EBD}" type="pres">
      <dgm:prSet presAssocID="{AAFBD5F2-0EFB-4AF3-BB10-1D71BD939146}" presName="posSpace" presStyleCnt="0"/>
      <dgm:spPr/>
    </dgm:pt>
    <dgm:pt modelId="{5C75BA3A-5265-4711-A73B-A18EABAE8097}" type="pres">
      <dgm:prSet presAssocID="{AAFBD5F2-0EFB-4AF3-BB10-1D71BD939146}" presName="vertFlow" presStyleCnt="0"/>
      <dgm:spPr/>
    </dgm:pt>
    <dgm:pt modelId="{75DBFD08-746D-453A-846B-126B030BDD5E}" type="pres">
      <dgm:prSet presAssocID="{AAFBD5F2-0EFB-4AF3-BB10-1D71BD939146}" presName="topSpace" presStyleCnt="0"/>
      <dgm:spPr/>
    </dgm:pt>
    <dgm:pt modelId="{62639F75-14D6-44F0-82C0-CAC66DA5825A}" type="pres">
      <dgm:prSet presAssocID="{AAFBD5F2-0EFB-4AF3-BB10-1D71BD939146}" presName="firstComp" presStyleCnt="0"/>
      <dgm:spPr/>
    </dgm:pt>
    <dgm:pt modelId="{E1B859B1-404B-4B96-918E-A6CDA35963C5}" type="pres">
      <dgm:prSet presAssocID="{AAFBD5F2-0EFB-4AF3-BB10-1D71BD939146}" presName="firstChild" presStyleLbl="bgAccFollowNode1" presStyleIdx="1" presStyleCnt="2"/>
      <dgm:spPr/>
    </dgm:pt>
    <dgm:pt modelId="{F6AB754E-47BB-4E41-9968-CEFC15FD99CE}" type="pres">
      <dgm:prSet presAssocID="{AAFBD5F2-0EFB-4AF3-BB10-1D71BD939146}" presName="firstChildTx" presStyleLbl="bgAccFollowNode1" presStyleIdx="1" presStyleCnt="2">
        <dgm:presLayoutVars>
          <dgm:bulletEnabled val="1"/>
        </dgm:presLayoutVars>
      </dgm:prSet>
      <dgm:spPr/>
    </dgm:pt>
    <dgm:pt modelId="{940931E8-67C2-4335-B582-6189D36D3283}" type="pres">
      <dgm:prSet presAssocID="{AAFBD5F2-0EFB-4AF3-BB10-1D71BD939146}" presName="negSpace" presStyleCnt="0"/>
      <dgm:spPr/>
    </dgm:pt>
    <dgm:pt modelId="{DA4E51A0-5DED-4B50-9BFE-E5CAE1682B32}" type="pres">
      <dgm:prSet presAssocID="{AAFBD5F2-0EFB-4AF3-BB10-1D71BD939146}" presName="circle" presStyleLbl="node1" presStyleIdx="1" presStyleCnt="2"/>
      <dgm:spPr/>
    </dgm:pt>
  </dgm:ptLst>
  <dgm:cxnLst>
    <dgm:cxn modelId="{E8E89D0C-9229-4564-8B07-1FD5909AE65A}" srcId="{AAFBD5F2-0EFB-4AF3-BB10-1D71BD939146}" destId="{408AAF1C-888E-4CCA-9BAB-7C02C7FD9C90}" srcOrd="0" destOrd="0" parTransId="{0D21DE40-888F-4708-B0BF-041C3D7F2BBC}" sibTransId="{EF684C43-24FA-462C-BD87-1CDDCA43B7B0}"/>
    <dgm:cxn modelId="{7788F34A-B2A6-44A4-804E-15FEE934F1DD}" type="presOf" srcId="{BD5B3349-C5FE-4274-9612-2D9E4E0362A2}" destId="{DAA442A0-A264-4B01-87B4-ADB961B5DB34}" srcOrd="0" destOrd="0" presId="urn:microsoft.com/office/officeart/2005/8/layout/hList9"/>
    <dgm:cxn modelId="{7F3E4870-2D21-4F7C-82D6-4ACAB5A9B871}" type="presOf" srcId="{E193ECF3-380F-4036-8D68-B3F46F026D9C}" destId="{664AB9EA-5DBA-4810-8F81-27D50F991C30}" srcOrd="1" destOrd="0" presId="urn:microsoft.com/office/officeart/2005/8/layout/hList9"/>
    <dgm:cxn modelId="{322AB685-4008-4B85-8851-34FE655AA3A7}" srcId="{226DD754-2C90-43FE-A370-BA1E57F747AA}" destId="{AAFBD5F2-0EFB-4AF3-BB10-1D71BD939146}" srcOrd="1" destOrd="0" parTransId="{475FFDE8-3C50-4613-A2FC-97DDFF0AF822}" sibTransId="{37C980E2-AAF1-418D-AEAB-BD89DD81A93A}"/>
    <dgm:cxn modelId="{446CD1A2-A321-4237-8545-2EAB2860BE72}" type="presOf" srcId="{AAFBD5F2-0EFB-4AF3-BB10-1D71BD939146}" destId="{DA4E51A0-5DED-4B50-9BFE-E5CAE1682B32}" srcOrd="0" destOrd="0" presId="urn:microsoft.com/office/officeart/2005/8/layout/hList9"/>
    <dgm:cxn modelId="{0DEF1DAE-B57C-4F8A-8EAD-FA1CCD38C6C3}" srcId="{226DD754-2C90-43FE-A370-BA1E57F747AA}" destId="{BD5B3349-C5FE-4274-9612-2D9E4E0362A2}" srcOrd="0" destOrd="0" parTransId="{3D0472E7-3990-4BF8-8B58-E1C2FCB6F927}" sibTransId="{64DF4DAE-2A22-4421-80EE-B0DB53985C16}"/>
    <dgm:cxn modelId="{B46E80C0-842A-492F-B54E-6D0676334ED2}" type="presOf" srcId="{408AAF1C-888E-4CCA-9BAB-7C02C7FD9C90}" destId="{E1B859B1-404B-4B96-918E-A6CDA35963C5}" srcOrd="0" destOrd="0" presId="urn:microsoft.com/office/officeart/2005/8/layout/hList9"/>
    <dgm:cxn modelId="{936B68CF-3FC6-4B7B-972E-B18EDC75134B}" srcId="{BD5B3349-C5FE-4274-9612-2D9E4E0362A2}" destId="{E193ECF3-380F-4036-8D68-B3F46F026D9C}" srcOrd="0" destOrd="0" parTransId="{5389B56A-6231-4242-9709-ACC16FD44842}" sibTransId="{82B5124A-6CED-4163-8982-AB07B072723B}"/>
    <dgm:cxn modelId="{15E46CD3-9FBE-4A28-83DA-49430C51BC69}" type="presOf" srcId="{408AAF1C-888E-4CCA-9BAB-7C02C7FD9C90}" destId="{F6AB754E-47BB-4E41-9968-CEFC15FD99CE}" srcOrd="1" destOrd="0" presId="urn:microsoft.com/office/officeart/2005/8/layout/hList9"/>
    <dgm:cxn modelId="{FFD094EC-FEB3-4987-B985-D6B87B838E3A}" type="presOf" srcId="{226DD754-2C90-43FE-A370-BA1E57F747AA}" destId="{26787FC0-F60A-4E95-A11D-249B6D61CF8B}" srcOrd="0" destOrd="0" presId="urn:microsoft.com/office/officeart/2005/8/layout/hList9"/>
    <dgm:cxn modelId="{94D1DEFE-BD18-49AD-B005-C13B50E3EFCE}" type="presOf" srcId="{E193ECF3-380F-4036-8D68-B3F46F026D9C}" destId="{E258357F-048F-48D6-B91D-23375E027713}" srcOrd="0" destOrd="0" presId="urn:microsoft.com/office/officeart/2005/8/layout/hList9"/>
    <dgm:cxn modelId="{0B4E130C-8DAD-40FF-9253-471101583681}" type="presParOf" srcId="{26787FC0-F60A-4E95-A11D-249B6D61CF8B}" destId="{3CEF216E-E0F1-469C-8473-E10DEE55CADB}" srcOrd="0" destOrd="0" presId="urn:microsoft.com/office/officeart/2005/8/layout/hList9"/>
    <dgm:cxn modelId="{33757087-06E6-4A61-8F96-95279C4639D9}" type="presParOf" srcId="{26787FC0-F60A-4E95-A11D-249B6D61CF8B}" destId="{D68C99B2-9B07-4EC7-9E3F-7CE9DF83CA89}" srcOrd="1" destOrd="0" presId="urn:microsoft.com/office/officeart/2005/8/layout/hList9"/>
    <dgm:cxn modelId="{16687D4C-A46A-4C9A-89F0-8D13B4BF9891}" type="presParOf" srcId="{D68C99B2-9B07-4EC7-9E3F-7CE9DF83CA89}" destId="{7512B971-A3FF-4455-94BA-1F9BF0D98718}" srcOrd="0" destOrd="0" presId="urn:microsoft.com/office/officeart/2005/8/layout/hList9"/>
    <dgm:cxn modelId="{B07956CA-4E40-4222-B428-3FB55AFF9346}" type="presParOf" srcId="{D68C99B2-9B07-4EC7-9E3F-7CE9DF83CA89}" destId="{FDD7A599-F4D6-4F67-9D5C-ECBD165ECB4E}" srcOrd="1" destOrd="0" presId="urn:microsoft.com/office/officeart/2005/8/layout/hList9"/>
    <dgm:cxn modelId="{9261EBC4-5158-4E32-9280-51BBE87C8CF5}" type="presParOf" srcId="{FDD7A599-F4D6-4F67-9D5C-ECBD165ECB4E}" destId="{E258357F-048F-48D6-B91D-23375E027713}" srcOrd="0" destOrd="0" presId="urn:microsoft.com/office/officeart/2005/8/layout/hList9"/>
    <dgm:cxn modelId="{BEA9BC67-9FB7-4370-B30F-EF536DB33481}" type="presParOf" srcId="{FDD7A599-F4D6-4F67-9D5C-ECBD165ECB4E}" destId="{664AB9EA-5DBA-4810-8F81-27D50F991C30}" srcOrd="1" destOrd="0" presId="urn:microsoft.com/office/officeart/2005/8/layout/hList9"/>
    <dgm:cxn modelId="{D798375F-F87C-49B8-9166-C57747FB80A4}" type="presParOf" srcId="{26787FC0-F60A-4E95-A11D-249B6D61CF8B}" destId="{A18A228F-6539-4394-A908-58B9BA46BCF9}" srcOrd="2" destOrd="0" presId="urn:microsoft.com/office/officeart/2005/8/layout/hList9"/>
    <dgm:cxn modelId="{CA7E0078-66AE-4320-A079-3FA52609B3DC}" type="presParOf" srcId="{26787FC0-F60A-4E95-A11D-249B6D61CF8B}" destId="{DAA442A0-A264-4B01-87B4-ADB961B5DB34}" srcOrd="3" destOrd="0" presId="urn:microsoft.com/office/officeart/2005/8/layout/hList9"/>
    <dgm:cxn modelId="{982C177B-DB2B-466A-B0B9-607D37A15FCF}" type="presParOf" srcId="{26787FC0-F60A-4E95-A11D-249B6D61CF8B}" destId="{AF131B56-A2DA-4053-BBFC-3527D50938CA}" srcOrd="4" destOrd="0" presId="urn:microsoft.com/office/officeart/2005/8/layout/hList9"/>
    <dgm:cxn modelId="{4B2F49FD-5720-4332-B794-18F4BE64D641}" type="presParOf" srcId="{26787FC0-F60A-4E95-A11D-249B6D61CF8B}" destId="{2E9E6AD4-2C47-451A-B5F9-144C70D26EBD}" srcOrd="5" destOrd="0" presId="urn:microsoft.com/office/officeart/2005/8/layout/hList9"/>
    <dgm:cxn modelId="{71D17FF2-E26A-496F-9ED0-95C845CA5766}" type="presParOf" srcId="{26787FC0-F60A-4E95-A11D-249B6D61CF8B}" destId="{5C75BA3A-5265-4711-A73B-A18EABAE8097}" srcOrd="6" destOrd="0" presId="urn:microsoft.com/office/officeart/2005/8/layout/hList9"/>
    <dgm:cxn modelId="{EF018992-91C4-44E1-A3C1-3F7A6E54428D}" type="presParOf" srcId="{5C75BA3A-5265-4711-A73B-A18EABAE8097}" destId="{75DBFD08-746D-453A-846B-126B030BDD5E}" srcOrd="0" destOrd="0" presId="urn:microsoft.com/office/officeart/2005/8/layout/hList9"/>
    <dgm:cxn modelId="{CC57334C-E5A9-483F-B3BB-5FE8EA5CE45B}" type="presParOf" srcId="{5C75BA3A-5265-4711-A73B-A18EABAE8097}" destId="{62639F75-14D6-44F0-82C0-CAC66DA5825A}" srcOrd="1" destOrd="0" presId="urn:microsoft.com/office/officeart/2005/8/layout/hList9"/>
    <dgm:cxn modelId="{FE068119-72AF-48B6-980F-20347FF09BF7}" type="presParOf" srcId="{62639F75-14D6-44F0-82C0-CAC66DA5825A}" destId="{E1B859B1-404B-4B96-918E-A6CDA35963C5}" srcOrd="0" destOrd="0" presId="urn:microsoft.com/office/officeart/2005/8/layout/hList9"/>
    <dgm:cxn modelId="{A4E192EB-3372-498D-B754-1CBF4001BBE3}" type="presParOf" srcId="{62639F75-14D6-44F0-82C0-CAC66DA5825A}" destId="{F6AB754E-47BB-4E41-9968-CEFC15FD99CE}" srcOrd="1" destOrd="0" presId="urn:microsoft.com/office/officeart/2005/8/layout/hList9"/>
    <dgm:cxn modelId="{99407754-4E5D-4AA4-85C7-021250EA508C}" type="presParOf" srcId="{26787FC0-F60A-4E95-A11D-249B6D61CF8B}" destId="{940931E8-67C2-4335-B582-6189D36D3283}" srcOrd="7" destOrd="0" presId="urn:microsoft.com/office/officeart/2005/8/layout/hList9"/>
    <dgm:cxn modelId="{B0DF2683-2F2D-4BAC-A10D-7AB2F8EF9117}" type="presParOf" srcId="{26787FC0-F60A-4E95-A11D-249B6D61CF8B}" destId="{DA4E51A0-5DED-4B50-9BFE-E5CAE1682B32}"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DD754-2C90-43FE-A370-BA1E57F747AA}" type="doc">
      <dgm:prSet loTypeId="urn:microsoft.com/office/officeart/2005/8/layout/hList9" loCatId="list" qsTypeId="urn:microsoft.com/office/officeart/2005/8/quickstyle/simple2" qsCatId="simple" csTypeId="urn:microsoft.com/office/officeart/2005/8/colors/accent1_2" csCatId="accent1" phldr="1"/>
      <dgm:spPr/>
      <dgm:t>
        <a:bodyPr/>
        <a:lstStyle/>
        <a:p>
          <a:endParaRPr lang="en-GB"/>
        </a:p>
      </dgm:t>
    </dgm:pt>
    <dgm:pt modelId="{AAFBD5F2-0EFB-4AF3-BB10-1D71BD939146}">
      <dgm:prSet phldrT="[Text]"/>
      <dgm:spPr>
        <a:solidFill>
          <a:srgbClr val="CD006E"/>
        </a:solidFill>
      </dgm:spPr>
      <dgm:t>
        <a:bodyPr/>
        <a:lstStyle/>
        <a:p>
          <a:r>
            <a:rPr lang="en-GB" b="1" dirty="0">
              <a:latin typeface="Century Gothic" panose="020B0502020202020204" pitchFamily="34" charset="0"/>
            </a:rPr>
            <a:t>NVHA</a:t>
          </a:r>
        </a:p>
      </dgm:t>
    </dgm:pt>
    <dgm:pt modelId="{475FFDE8-3C50-4613-A2FC-97DDFF0AF822}" type="parTrans" cxnId="{322AB685-4008-4B85-8851-34FE655AA3A7}">
      <dgm:prSet/>
      <dgm:spPr/>
      <dgm:t>
        <a:bodyPr/>
        <a:lstStyle/>
        <a:p>
          <a:endParaRPr lang="en-GB">
            <a:latin typeface="Century Gothic" panose="020B0502020202020204" pitchFamily="34" charset="0"/>
          </a:endParaRPr>
        </a:p>
      </dgm:t>
    </dgm:pt>
    <dgm:pt modelId="{37C980E2-AAF1-418D-AEAB-BD89DD81A93A}" type="sibTrans" cxnId="{322AB685-4008-4B85-8851-34FE655AA3A7}">
      <dgm:prSet/>
      <dgm:spPr/>
      <dgm:t>
        <a:bodyPr/>
        <a:lstStyle/>
        <a:p>
          <a:endParaRPr lang="en-GB">
            <a:latin typeface="Century Gothic" panose="020B0502020202020204" pitchFamily="34" charset="0"/>
          </a:endParaRPr>
        </a:p>
      </dgm:t>
    </dgm:pt>
    <dgm:pt modelId="{408AAF1C-888E-4CCA-9BAB-7C02C7FD9C90}">
      <dgm:prSet phldrT="[Text]"/>
      <dgm:spPr>
        <a:solidFill>
          <a:srgbClr val="FFF3FA">
            <a:alpha val="89804"/>
          </a:srgbClr>
        </a:solidFill>
        <a:ln>
          <a:solidFill>
            <a:srgbClr val="FFEFF8">
              <a:alpha val="90000"/>
            </a:srgbClr>
          </a:solidFill>
        </a:ln>
      </dgm:spPr>
      <dgm:t>
        <a:bodyPr/>
        <a:lstStyle/>
        <a:p>
          <a:r>
            <a:rPr lang="en-GB" dirty="0">
              <a:latin typeface="Century Gothic" panose="020B0502020202020204" pitchFamily="34" charset="0"/>
            </a:rPr>
            <a:t>77%</a:t>
          </a:r>
        </a:p>
      </dgm:t>
    </dgm:pt>
    <dgm:pt modelId="{0D21DE40-888F-4708-B0BF-041C3D7F2BBC}" type="parTrans" cxnId="{E8E89D0C-9229-4564-8B07-1FD5909AE65A}">
      <dgm:prSet/>
      <dgm:spPr/>
      <dgm:t>
        <a:bodyPr/>
        <a:lstStyle/>
        <a:p>
          <a:endParaRPr lang="en-GB">
            <a:latin typeface="Century Gothic" panose="020B0502020202020204" pitchFamily="34" charset="0"/>
          </a:endParaRPr>
        </a:p>
      </dgm:t>
    </dgm:pt>
    <dgm:pt modelId="{EF684C43-24FA-462C-BD87-1CDDCA43B7B0}" type="sibTrans" cxnId="{E8E89D0C-9229-4564-8B07-1FD5909AE65A}">
      <dgm:prSet/>
      <dgm:spPr/>
      <dgm:t>
        <a:bodyPr/>
        <a:lstStyle/>
        <a:p>
          <a:endParaRPr lang="en-GB">
            <a:latin typeface="Century Gothic" panose="020B0502020202020204" pitchFamily="34" charset="0"/>
          </a:endParaRPr>
        </a:p>
      </dgm:t>
    </dgm:pt>
    <dgm:pt modelId="{BD5B3349-C5FE-4274-9612-2D9E4E0362A2}">
      <dgm:prSet/>
      <dgm:spPr/>
      <dgm:t>
        <a:bodyPr/>
        <a:lstStyle/>
        <a:p>
          <a:r>
            <a:rPr lang="en-GB" b="1" dirty="0">
              <a:latin typeface="Century Gothic" panose="020B0502020202020204" pitchFamily="34" charset="0"/>
            </a:rPr>
            <a:t>RR Ave</a:t>
          </a:r>
        </a:p>
      </dgm:t>
    </dgm:pt>
    <dgm:pt modelId="{3D0472E7-3990-4BF8-8B58-E1C2FCB6F927}" type="parTrans" cxnId="{0DEF1DAE-B57C-4F8A-8EAD-FA1CCD38C6C3}">
      <dgm:prSet/>
      <dgm:spPr/>
      <dgm:t>
        <a:bodyPr/>
        <a:lstStyle/>
        <a:p>
          <a:endParaRPr lang="en-GB">
            <a:latin typeface="Century Gothic" panose="020B0502020202020204" pitchFamily="34" charset="0"/>
          </a:endParaRPr>
        </a:p>
      </dgm:t>
    </dgm:pt>
    <dgm:pt modelId="{64DF4DAE-2A22-4421-80EE-B0DB53985C16}" type="sibTrans" cxnId="{0DEF1DAE-B57C-4F8A-8EAD-FA1CCD38C6C3}">
      <dgm:prSet/>
      <dgm:spPr/>
      <dgm:t>
        <a:bodyPr/>
        <a:lstStyle/>
        <a:p>
          <a:endParaRPr lang="en-GB">
            <a:latin typeface="Century Gothic" panose="020B0502020202020204" pitchFamily="34" charset="0"/>
          </a:endParaRPr>
        </a:p>
      </dgm:t>
    </dgm:pt>
    <dgm:pt modelId="{E193ECF3-380F-4036-8D68-B3F46F026D9C}">
      <dgm:prSet/>
      <dgm:spPr/>
      <dgm:t>
        <a:bodyPr/>
        <a:lstStyle/>
        <a:p>
          <a:r>
            <a:rPr lang="en-GB" dirty="0">
              <a:latin typeface="Century Gothic" panose="020B0502020202020204" pitchFamily="34" charset="0"/>
            </a:rPr>
            <a:t>82%*</a:t>
          </a:r>
        </a:p>
      </dgm:t>
    </dgm:pt>
    <dgm:pt modelId="{5389B56A-6231-4242-9709-ACC16FD44842}" type="parTrans" cxnId="{936B68CF-3FC6-4B7B-972E-B18EDC75134B}">
      <dgm:prSet/>
      <dgm:spPr/>
      <dgm:t>
        <a:bodyPr/>
        <a:lstStyle/>
        <a:p>
          <a:endParaRPr lang="en-GB">
            <a:latin typeface="Century Gothic" panose="020B0502020202020204" pitchFamily="34" charset="0"/>
          </a:endParaRPr>
        </a:p>
      </dgm:t>
    </dgm:pt>
    <dgm:pt modelId="{82B5124A-6CED-4163-8982-AB07B072723B}" type="sibTrans" cxnId="{936B68CF-3FC6-4B7B-972E-B18EDC75134B}">
      <dgm:prSet/>
      <dgm:spPr/>
      <dgm:t>
        <a:bodyPr/>
        <a:lstStyle/>
        <a:p>
          <a:endParaRPr lang="en-GB">
            <a:latin typeface="Century Gothic" panose="020B0502020202020204" pitchFamily="34" charset="0"/>
          </a:endParaRPr>
        </a:p>
      </dgm:t>
    </dgm:pt>
    <dgm:pt modelId="{26787FC0-F60A-4E95-A11D-249B6D61CF8B}" type="pres">
      <dgm:prSet presAssocID="{226DD754-2C90-43FE-A370-BA1E57F747AA}" presName="list" presStyleCnt="0">
        <dgm:presLayoutVars>
          <dgm:dir/>
          <dgm:animLvl val="lvl"/>
        </dgm:presLayoutVars>
      </dgm:prSet>
      <dgm:spPr/>
    </dgm:pt>
    <dgm:pt modelId="{3CEF216E-E0F1-469C-8473-E10DEE55CADB}" type="pres">
      <dgm:prSet presAssocID="{BD5B3349-C5FE-4274-9612-2D9E4E0362A2}" presName="posSpace" presStyleCnt="0"/>
      <dgm:spPr/>
    </dgm:pt>
    <dgm:pt modelId="{D68C99B2-9B07-4EC7-9E3F-7CE9DF83CA89}" type="pres">
      <dgm:prSet presAssocID="{BD5B3349-C5FE-4274-9612-2D9E4E0362A2}" presName="vertFlow" presStyleCnt="0"/>
      <dgm:spPr/>
    </dgm:pt>
    <dgm:pt modelId="{7512B971-A3FF-4455-94BA-1F9BF0D98718}" type="pres">
      <dgm:prSet presAssocID="{BD5B3349-C5FE-4274-9612-2D9E4E0362A2}" presName="topSpace" presStyleCnt="0"/>
      <dgm:spPr/>
    </dgm:pt>
    <dgm:pt modelId="{FDD7A599-F4D6-4F67-9D5C-ECBD165ECB4E}" type="pres">
      <dgm:prSet presAssocID="{BD5B3349-C5FE-4274-9612-2D9E4E0362A2}" presName="firstComp" presStyleCnt="0"/>
      <dgm:spPr/>
    </dgm:pt>
    <dgm:pt modelId="{E258357F-048F-48D6-B91D-23375E027713}" type="pres">
      <dgm:prSet presAssocID="{BD5B3349-C5FE-4274-9612-2D9E4E0362A2}" presName="firstChild" presStyleLbl="bgAccFollowNode1" presStyleIdx="0" presStyleCnt="2"/>
      <dgm:spPr/>
    </dgm:pt>
    <dgm:pt modelId="{664AB9EA-5DBA-4810-8F81-27D50F991C30}" type="pres">
      <dgm:prSet presAssocID="{BD5B3349-C5FE-4274-9612-2D9E4E0362A2}" presName="firstChildTx" presStyleLbl="bgAccFollowNode1" presStyleIdx="0" presStyleCnt="2">
        <dgm:presLayoutVars>
          <dgm:bulletEnabled val="1"/>
        </dgm:presLayoutVars>
      </dgm:prSet>
      <dgm:spPr/>
    </dgm:pt>
    <dgm:pt modelId="{A18A228F-6539-4394-A908-58B9BA46BCF9}" type="pres">
      <dgm:prSet presAssocID="{BD5B3349-C5FE-4274-9612-2D9E4E0362A2}" presName="negSpace" presStyleCnt="0"/>
      <dgm:spPr/>
    </dgm:pt>
    <dgm:pt modelId="{DAA442A0-A264-4B01-87B4-ADB961B5DB34}" type="pres">
      <dgm:prSet presAssocID="{BD5B3349-C5FE-4274-9612-2D9E4E0362A2}" presName="circle" presStyleLbl="node1" presStyleIdx="0" presStyleCnt="2"/>
      <dgm:spPr/>
    </dgm:pt>
    <dgm:pt modelId="{AF131B56-A2DA-4053-BBFC-3527D50938CA}" type="pres">
      <dgm:prSet presAssocID="{64DF4DAE-2A22-4421-80EE-B0DB53985C16}" presName="transSpace" presStyleCnt="0"/>
      <dgm:spPr/>
    </dgm:pt>
    <dgm:pt modelId="{2E9E6AD4-2C47-451A-B5F9-144C70D26EBD}" type="pres">
      <dgm:prSet presAssocID="{AAFBD5F2-0EFB-4AF3-BB10-1D71BD939146}" presName="posSpace" presStyleCnt="0"/>
      <dgm:spPr/>
    </dgm:pt>
    <dgm:pt modelId="{5C75BA3A-5265-4711-A73B-A18EABAE8097}" type="pres">
      <dgm:prSet presAssocID="{AAFBD5F2-0EFB-4AF3-BB10-1D71BD939146}" presName="vertFlow" presStyleCnt="0"/>
      <dgm:spPr/>
    </dgm:pt>
    <dgm:pt modelId="{75DBFD08-746D-453A-846B-126B030BDD5E}" type="pres">
      <dgm:prSet presAssocID="{AAFBD5F2-0EFB-4AF3-BB10-1D71BD939146}" presName="topSpace" presStyleCnt="0"/>
      <dgm:spPr/>
    </dgm:pt>
    <dgm:pt modelId="{62639F75-14D6-44F0-82C0-CAC66DA5825A}" type="pres">
      <dgm:prSet presAssocID="{AAFBD5F2-0EFB-4AF3-BB10-1D71BD939146}" presName="firstComp" presStyleCnt="0"/>
      <dgm:spPr/>
    </dgm:pt>
    <dgm:pt modelId="{E1B859B1-404B-4B96-918E-A6CDA35963C5}" type="pres">
      <dgm:prSet presAssocID="{AAFBD5F2-0EFB-4AF3-BB10-1D71BD939146}" presName="firstChild" presStyleLbl="bgAccFollowNode1" presStyleIdx="1" presStyleCnt="2"/>
      <dgm:spPr/>
    </dgm:pt>
    <dgm:pt modelId="{F6AB754E-47BB-4E41-9968-CEFC15FD99CE}" type="pres">
      <dgm:prSet presAssocID="{AAFBD5F2-0EFB-4AF3-BB10-1D71BD939146}" presName="firstChildTx" presStyleLbl="bgAccFollowNode1" presStyleIdx="1" presStyleCnt="2">
        <dgm:presLayoutVars>
          <dgm:bulletEnabled val="1"/>
        </dgm:presLayoutVars>
      </dgm:prSet>
      <dgm:spPr/>
    </dgm:pt>
    <dgm:pt modelId="{940931E8-67C2-4335-B582-6189D36D3283}" type="pres">
      <dgm:prSet presAssocID="{AAFBD5F2-0EFB-4AF3-BB10-1D71BD939146}" presName="negSpace" presStyleCnt="0"/>
      <dgm:spPr/>
    </dgm:pt>
    <dgm:pt modelId="{DA4E51A0-5DED-4B50-9BFE-E5CAE1682B32}" type="pres">
      <dgm:prSet presAssocID="{AAFBD5F2-0EFB-4AF3-BB10-1D71BD939146}" presName="circle" presStyleLbl="node1" presStyleIdx="1" presStyleCnt="2"/>
      <dgm:spPr/>
    </dgm:pt>
  </dgm:ptLst>
  <dgm:cxnLst>
    <dgm:cxn modelId="{E8E89D0C-9229-4564-8B07-1FD5909AE65A}" srcId="{AAFBD5F2-0EFB-4AF3-BB10-1D71BD939146}" destId="{408AAF1C-888E-4CCA-9BAB-7C02C7FD9C90}" srcOrd="0" destOrd="0" parTransId="{0D21DE40-888F-4708-B0BF-041C3D7F2BBC}" sibTransId="{EF684C43-24FA-462C-BD87-1CDDCA43B7B0}"/>
    <dgm:cxn modelId="{7788F34A-B2A6-44A4-804E-15FEE934F1DD}" type="presOf" srcId="{BD5B3349-C5FE-4274-9612-2D9E4E0362A2}" destId="{DAA442A0-A264-4B01-87B4-ADB961B5DB34}" srcOrd="0" destOrd="0" presId="urn:microsoft.com/office/officeart/2005/8/layout/hList9"/>
    <dgm:cxn modelId="{7F3E4870-2D21-4F7C-82D6-4ACAB5A9B871}" type="presOf" srcId="{E193ECF3-380F-4036-8D68-B3F46F026D9C}" destId="{664AB9EA-5DBA-4810-8F81-27D50F991C30}" srcOrd="1" destOrd="0" presId="urn:microsoft.com/office/officeart/2005/8/layout/hList9"/>
    <dgm:cxn modelId="{322AB685-4008-4B85-8851-34FE655AA3A7}" srcId="{226DD754-2C90-43FE-A370-BA1E57F747AA}" destId="{AAFBD5F2-0EFB-4AF3-BB10-1D71BD939146}" srcOrd="1" destOrd="0" parTransId="{475FFDE8-3C50-4613-A2FC-97DDFF0AF822}" sibTransId="{37C980E2-AAF1-418D-AEAB-BD89DD81A93A}"/>
    <dgm:cxn modelId="{446CD1A2-A321-4237-8545-2EAB2860BE72}" type="presOf" srcId="{AAFBD5F2-0EFB-4AF3-BB10-1D71BD939146}" destId="{DA4E51A0-5DED-4B50-9BFE-E5CAE1682B32}" srcOrd="0" destOrd="0" presId="urn:microsoft.com/office/officeart/2005/8/layout/hList9"/>
    <dgm:cxn modelId="{0DEF1DAE-B57C-4F8A-8EAD-FA1CCD38C6C3}" srcId="{226DD754-2C90-43FE-A370-BA1E57F747AA}" destId="{BD5B3349-C5FE-4274-9612-2D9E4E0362A2}" srcOrd="0" destOrd="0" parTransId="{3D0472E7-3990-4BF8-8B58-E1C2FCB6F927}" sibTransId="{64DF4DAE-2A22-4421-80EE-B0DB53985C16}"/>
    <dgm:cxn modelId="{B46E80C0-842A-492F-B54E-6D0676334ED2}" type="presOf" srcId="{408AAF1C-888E-4CCA-9BAB-7C02C7FD9C90}" destId="{E1B859B1-404B-4B96-918E-A6CDA35963C5}" srcOrd="0" destOrd="0" presId="urn:microsoft.com/office/officeart/2005/8/layout/hList9"/>
    <dgm:cxn modelId="{936B68CF-3FC6-4B7B-972E-B18EDC75134B}" srcId="{BD5B3349-C5FE-4274-9612-2D9E4E0362A2}" destId="{E193ECF3-380F-4036-8D68-B3F46F026D9C}" srcOrd="0" destOrd="0" parTransId="{5389B56A-6231-4242-9709-ACC16FD44842}" sibTransId="{82B5124A-6CED-4163-8982-AB07B072723B}"/>
    <dgm:cxn modelId="{15E46CD3-9FBE-4A28-83DA-49430C51BC69}" type="presOf" srcId="{408AAF1C-888E-4CCA-9BAB-7C02C7FD9C90}" destId="{F6AB754E-47BB-4E41-9968-CEFC15FD99CE}" srcOrd="1" destOrd="0" presId="urn:microsoft.com/office/officeart/2005/8/layout/hList9"/>
    <dgm:cxn modelId="{FFD094EC-FEB3-4987-B985-D6B87B838E3A}" type="presOf" srcId="{226DD754-2C90-43FE-A370-BA1E57F747AA}" destId="{26787FC0-F60A-4E95-A11D-249B6D61CF8B}" srcOrd="0" destOrd="0" presId="urn:microsoft.com/office/officeart/2005/8/layout/hList9"/>
    <dgm:cxn modelId="{94D1DEFE-BD18-49AD-B005-C13B50E3EFCE}" type="presOf" srcId="{E193ECF3-380F-4036-8D68-B3F46F026D9C}" destId="{E258357F-048F-48D6-B91D-23375E027713}" srcOrd="0" destOrd="0" presId="urn:microsoft.com/office/officeart/2005/8/layout/hList9"/>
    <dgm:cxn modelId="{0B4E130C-8DAD-40FF-9253-471101583681}" type="presParOf" srcId="{26787FC0-F60A-4E95-A11D-249B6D61CF8B}" destId="{3CEF216E-E0F1-469C-8473-E10DEE55CADB}" srcOrd="0" destOrd="0" presId="urn:microsoft.com/office/officeart/2005/8/layout/hList9"/>
    <dgm:cxn modelId="{33757087-06E6-4A61-8F96-95279C4639D9}" type="presParOf" srcId="{26787FC0-F60A-4E95-A11D-249B6D61CF8B}" destId="{D68C99B2-9B07-4EC7-9E3F-7CE9DF83CA89}" srcOrd="1" destOrd="0" presId="urn:microsoft.com/office/officeart/2005/8/layout/hList9"/>
    <dgm:cxn modelId="{16687D4C-A46A-4C9A-89F0-8D13B4BF9891}" type="presParOf" srcId="{D68C99B2-9B07-4EC7-9E3F-7CE9DF83CA89}" destId="{7512B971-A3FF-4455-94BA-1F9BF0D98718}" srcOrd="0" destOrd="0" presId="urn:microsoft.com/office/officeart/2005/8/layout/hList9"/>
    <dgm:cxn modelId="{B07956CA-4E40-4222-B428-3FB55AFF9346}" type="presParOf" srcId="{D68C99B2-9B07-4EC7-9E3F-7CE9DF83CA89}" destId="{FDD7A599-F4D6-4F67-9D5C-ECBD165ECB4E}" srcOrd="1" destOrd="0" presId="urn:microsoft.com/office/officeart/2005/8/layout/hList9"/>
    <dgm:cxn modelId="{9261EBC4-5158-4E32-9280-51BBE87C8CF5}" type="presParOf" srcId="{FDD7A599-F4D6-4F67-9D5C-ECBD165ECB4E}" destId="{E258357F-048F-48D6-B91D-23375E027713}" srcOrd="0" destOrd="0" presId="urn:microsoft.com/office/officeart/2005/8/layout/hList9"/>
    <dgm:cxn modelId="{BEA9BC67-9FB7-4370-B30F-EF536DB33481}" type="presParOf" srcId="{FDD7A599-F4D6-4F67-9D5C-ECBD165ECB4E}" destId="{664AB9EA-5DBA-4810-8F81-27D50F991C30}" srcOrd="1" destOrd="0" presId="urn:microsoft.com/office/officeart/2005/8/layout/hList9"/>
    <dgm:cxn modelId="{D798375F-F87C-49B8-9166-C57747FB80A4}" type="presParOf" srcId="{26787FC0-F60A-4E95-A11D-249B6D61CF8B}" destId="{A18A228F-6539-4394-A908-58B9BA46BCF9}" srcOrd="2" destOrd="0" presId="urn:microsoft.com/office/officeart/2005/8/layout/hList9"/>
    <dgm:cxn modelId="{CA7E0078-66AE-4320-A079-3FA52609B3DC}" type="presParOf" srcId="{26787FC0-F60A-4E95-A11D-249B6D61CF8B}" destId="{DAA442A0-A264-4B01-87B4-ADB961B5DB34}" srcOrd="3" destOrd="0" presId="urn:microsoft.com/office/officeart/2005/8/layout/hList9"/>
    <dgm:cxn modelId="{982C177B-DB2B-466A-B0B9-607D37A15FCF}" type="presParOf" srcId="{26787FC0-F60A-4E95-A11D-249B6D61CF8B}" destId="{AF131B56-A2DA-4053-BBFC-3527D50938CA}" srcOrd="4" destOrd="0" presId="urn:microsoft.com/office/officeart/2005/8/layout/hList9"/>
    <dgm:cxn modelId="{4B2F49FD-5720-4332-B794-18F4BE64D641}" type="presParOf" srcId="{26787FC0-F60A-4E95-A11D-249B6D61CF8B}" destId="{2E9E6AD4-2C47-451A-B5F9-144C70D26EBD}" srcOrd="5" destOrd="0" presId="urn:microsoft.com/office/officeart/2005/8/layout/hList9"/>
    <dgm:cxn modelId="{71D17FF2-E26A-496F-9ED0-95C845CA5766}" type="presParOf" srcId="{26787FC0-F60A-4E95-A11D-249B6D61CF8B}" destId="{5C75BA3A-5265-4711-A73B-A18EABAE8097}" srcOrd="6" destOrd="0" presId="urn:microsoft.com/office/officeart/2005/8/layout/hList9"/>
    <dgm:cxn modelId="{EF018992-91C4-44E1-A3C1-3F7A6E54428D}" type="presParOf" srcId="{5C75BA3A-5265-4711-A73B-A18EABAE8097}" destId="{75DBFD08-746D-453A-846B-126B030BDD5E}" srcOrd="0" destOrd="0" presId="urn:microsoft.com/office/officeart/2005/8/layout/hList9"/>
    <dgm:cxn modelId="{CC57334C-E5A9-483F-B3BB-5FE8EA5CE45B}" type="presParOf" srcId="{5C75BA3A-5265-4711-A73B-A18EABAE8097}" destId="{62639F75-14D6-44F0-82C0-CAC66DA5825A}" srcOrd="1" destOrd="0" presId="urn:microsoft.com/office/officeart/2005/8/layout/hList9"/>
    <dgm:cxn modelId="{FE068119-72AF-48B6-980F-20347FF09BF7}" type="presParOf" srcId="{62639F75-14D6-44F0-82C0-CAC66DA5825A}" destId="{E1B859B1-404B-4B96-918E-A6CDA35963C5}" srcOrd="0" destOrd="0" presId="urn:microsoft.com/office/officeart/2005/8/layout/hList9"/>
    <dgm:cxn modelId="{A4E192EB-3372-498D-B754-1CBF4001BBE3}" type="presParOf" srcId="{62639F75-14D6-44F0-82C0-CAC66DA5825A}" destId="{F6AB754E-47BB-4E41-9968-CEFC15FD99CE}" srcOrd="1" destOrd="0" presId="urn:microsoft.com/office/officeart/2005/8/layout/hList9"/>
    <dgm:cxn modelId="{99407754-4E5D-4AA4-85C7-021250EA508C}" type="presParOf" srcId="{26787FC0-F60A-4E95-A11D-249B6D61CF8B}" destId="{940931E8-67C2-4335-B582-6189D36D3283}" srcOrd="7" destOrd="0" presId="urn:microsoft.com/office/officeart/2005/8/layout/hList9"/>
    <dgm:cxn modelId="{B0DF2683-2F2D-4BAC-A10D-7AB2F8EF9117}" type="presParOf" srcId="{26787FC0-F60A-4E95-A11D-249B6D61CF8B}" destId="{DA4E51A0-5DED-4B50-9BFE-E5CAE1682B32}"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357F-048F-48D6-B91D-23375E027713}">
      <dsp:nvSpPr>
        <dsp:cNvPr id="0" name=""/>
        <dsp:cNvSpPr/>
      </dsp:nvSpPr>
      <dsp:spPr>
        <a:xfrm>
          <a:off x="739134" y="191535"/>
          <a:ext cx="717174" cy="4783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88%</a:t>
          </a:r>
          <a:endParaRPr lang="en-GB" sz="1600" kern="1200" dirty="0">
            <a:latin typeface="Century Gothic" panose="020B0502020202020204" pitchFamily="34" charset="0"/>
          </a:endParaRPr>
        </a:p>
      </dsp:txBody>
      <dsp:txXfrm>
        <a:off x="853882" y="191535"/>
        <a:ext cx="602426" cy="478355"/>
      </dsp:txXfrm>
    </dsp:sp>
    <dsp:sp modelId="{DAA442A0-A264-4B01-87B4-ADB961B5DB34}">
      <dsp:nvSpPr>
        <dsp:cNvPr id="0" name=""/>
        <dsp:cNvSpPr/>
      </dsp:nvSpPr>
      <dsp:spPr>
        <a:xfrm>
          <a:off x="356641" y="288"/>
          <a:ext cx="478116" cy="4781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Century Gothic" panose="020B0502020202020204" pitchFamily="34" charset="0"/>
            </a:rPr>
            <a:t>RR Ave</a:t>
          </a:r>
        </a:p>
      </dsp:txBody>
      <dsp:txXfrm>
        <a:off x="426659" y="70306"/>
        <a:ext cx="338080" cy="338080"/>
      </dsp:txXfrm>
    </dsp:sp>
    <dsp:sp modelId="{E1B859B1-404B-4B96-918E-A6CDA35963C5}">
      <dsp:nvSpPr>
        <dsp:cNvPr id="0" name=""/>
        <dsp:cNvSpPr/>
      </dsp:nvSpPr>
      <dsp:spPr>
        <a:xfrm>
          <a:off x="1934425" y="191535"/>
          <a:ext cx="717174" cy="478355"/>
        </a:xfrm>
        <a:prstGeom prst="rect">
          <a:avLst/>
        </a:prstGeom>
        <a:solidFill>
          <a:srgbClr val="FFF3FA">
            <a:alpha val="89804"/>
          </a:srgbClr>
        </a:solidFill>
        <a:ln w="12700" cap="flat" cmpd="sng" algn="ctr">
          <a:solidFill>
            <a:srgbClr val="FFEFF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GB" sz="1600" kern="1200" dirty="0">
              <a:latin typeface="Century Gothic" panose="020B0502020202020204" pitchFamily="34" charset="0"/>
            </a:rPr>
            <a:t>87%</a:t>
          </a:r>
        </a:p>
      </dsp:txBody>
      <dsp:txXfrm>
        <a:off x="2049173" y="191535"/>
        <a:ext cx="602426" cy="478355"/>
      </dsp:txXfrm>
    </dsp:sp>
    <dsp:sp modelId="{DA4E51A0-5DED-4B50-9BFE-E5CAE1682B32}">
      <dsp:nvSpPr>
        <dsp:cNvPr id="0" name=""/>
        <dsp:cNvSpPr/>
      </dsp:nvSpPr>
      <dsp:spPr>
        <a:xfrm>
          <a:off x="1551932" y="288"/>
          <a:ext cx="478116" cy="478116"/>
        </a:xfrm>
        <a:prstGeom prst="ellipse">
          <a:avLst/>
        </a:prstGeom>
        <a:solidFill>
          <a:srgbClr val="CD006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a:latin typeface="Century Gothic" panose="020B0502020202020204" pitchFamily="34" charset="0"/>
            </a:rPr>
            <a:t>2021</a:t>
          </a:r>
        </a:p>
      </dsp:txBody>
      <dsp:txXfrm>
        <a:off x="1621950" y="70306"/>
        <a:ext cx="338080" cy="33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357F-048F-48D6-B91D-23375E027713}">
      <dsp:nvSpPr>
        <dsp:cNvPr id="0" name=""/>
        <dsp:cNvSpPr/>
      </dsp:nvSpPr>
      <dsp:spPr>
        <a:xfrm>
          <a:off x="422081" y="196211"/>
          <a:ext cx="734874" cy="4901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GB" sz="1700" kern="1200" dirty="0">
              <a:latin typeface="Century Gothic" panose="020B0502020202020204" pitchFamily="34" charset="0"/>
            </a:rPr>
            <a:t>77%</a:t>
          </a:r>
        </a:p>
      </dsp:txBody>
      <dsp:txXfrm>
        <a:off x="539661" y="196211"/>
        <a:ext cx="617294" cy="490161"/>
      </dsp:txXfrm>
    </dsp:sp>
    <dsp:sp modelId="{DAA442A0-A264-4B01-87B4-ADB961B5DB34}">
      <dsp:nvSpPr>
        <dsp:cNvPr id="0" name=""/>
        <dsp:cNvSpPr/>
      </dsp:nvSpPr>
      <dsp:spPr>
        <a:xfrm>
          <a:off x="30148" y="244"/>
          <a:ext cx="489916" cy="4899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Century Gothic" panose="020B0502020202020204" pitchFamily="34" charset="0"/>
            </a:rPr>
            <a:t>RR Ave</a:t>
          </a:r>
        </a:p>
      </dsp:txBody>
      <dsp:txXfrm>
        <a:off x="101895" y="71991"/>
        <a:ext cx="346422" cy="346422"/>
      </dsp:txXfrm>
    </dsp:sp>
    <dsp:sp modelId="{E1B859B1-404B-4B96-918E-A6CDA35963C5}">
      <dsp:nvSpPr>
        <dsp:cNvPr id="0" name=""/>
        <dsp:cNvSpPr/>
      </dsp:nvSpPr>
      <dsp:spPr>
        <a:xfrm>
          <a:off x="1646873" y="196211"/>
          <a:ext cx="734874" cy="490161"/>
        </a:xfrm>
        <a:prstGeom prst="rect">
          <a:avLst/>
        </a:prstGeom>
        <a:solidFill>
          <a:srgbClr val="FFF3FA">
            <a:alpha val="89804"/>
          </a:srgbClr>
        </a:solidFill>
        <a:ln w="12700" cap="flat" cmpd="sng" algn="ctr">
          <a:solidFill>
            <a:srgbClr val="FFEFF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entury Gothic" panose="020B0502020202020204" pitchFamily="34" charset="0"/>
            </a:rPr>
            <a:t>91%</a:t>
          </a:r>
          <a:endParaRPr lang="en-GB" sz="1700" kern="1200" dirty="0">
            <a:latin typeface="Century Gothic" panose="020B0502020202020204" pitchFamily="34" charset="0"/>
          </a:endParaRPr>
        </a:p>
      </dsp:txBody>
      <dsp:txXfrm>
        <a:off x="1764453" y="196211"/>
        <a:ext cx="617294" cy="490161"/>
      </dsp:txXfrm>
    </dsp:sp>
    <dsp:sp modelId="{DA4E51A0-5DED-4B50-9BFE-E5CAE1682B32}">
      <dsp:nvSpPr>
        <dsp:cNvPr id="0" name=""/>
        <dsp:cNvSpPr/>
      </dsp:nvSpPr>
      <dsp:spPr>
        <a:xfrm>
          <a:off x="1254940" y="244"/>
          <a:ext cx="489916" cy="489916"/>
        </a:xfrm>
        <a:prstGeom prst="ellipse">
          <a:avLst/>
        </a:prstGeom>
        <a:solidFill>
          <a:srgbClr val="CD006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Century Gothic" panose="020B0502020202020204" pitchFamily="34" charset="0"/>
            </a:rPr>
            <a:t>NVHA</a:t>
          </a:r>
          <a:endParaRPr lang="en-GB" sz="900" b="1" kern="1200" dirty="0">
            <a:latin typeface="Century Gothic" panose="020B0502020202020204" pitchFamily="34" charset="0"/>
          </a:endParaRPr>
        </a:p>
      </dsp:txBody>
      <dsp:txXfrm>
        <a:off x="1326687" y="71991"/>
        <a:ext cx="346422" cy="346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357F-048F-48D6-B91D-23375E027713}">
      <dsp:nvSpPr>
        <dsp:cNvPr id="0" name=""/>
        <dsp:cNvSpPr/>
      </dsp:nvSpPr>
      <dsp:spPr>
        <a:xfrm>
          <a:off x="813805" y="239225"/>
          <a:ext cx="895065" cy="5970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anose="020B0502020202020204" pitchFamily="34" charset="0"/>
            </a:rPr>
            <a:t>82%*</a:t>
          </a:r>
        </a:p>
      </dsp:txBody>
      <dsp:txXfrm>
        <a:off x="957016" y="239225"/>
        <a:ext cx="751855" cy="597008"/>
      </dsp:txXfrm>
    </dsp:sp>
    <dsp:sp modelId="{DAA442A0-A264-4B01-87B4-ADB961B5DB34}">
      <dsp:nvSpPr>
        <dsp:cNvPr id="0" name=""/>
        <dsp:cNvSpPr/>
      </dsp:nvSpPr>
      <dsp:spPr>
        <a:xfrm>
          <a:off x="336437" y="541"/>
          <a:ext cx="596710" cy="5967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Century Gothic" panose="020B0502020202020204" pitchFamily="34" charset="0"/>
            </a:rPr>
            <a:t>RR Ave</a:t>
          </a:r>
        </a:p>
      </dsp:txBody>
      <dsp:txXfrm>
        <a:off x="423823" y="87927"/>
        <a:ext cx="421938" cy="421938"/>
      </dsp:txXfrm>
    </dsp:sp>
    <dsp:sp modelId="{E1B859B1-404B-4B96-918E-A6CDA35963C5}">
      <dsp:nvSpPr>
        <dsp:cNvPr id="0" name=""/>
        <dsp:cNvSpPr/>
      </dsp:nvSpPr>
      <dsp:spPr>
        <a:xfrm>
          <a:off x="2305581" y="239225"/>
          <a:ext cx="895065" cy="597008"/>
        </a:xfrm>
        <a:prstGeom prst="rect">
          <a:avLst/>
        </a:prstGeom>
        <a:solidFill>
          <a:srgbClr val="FFF3FA">
            <a:alpha val="89804"/>
          </a:srgbClr>
        </a:solidFill>
        <a:ln w="12700" cap="flat" cmpd="sng" algn="ctr">
          <a:solidFill>
            <a:srgbClr val="FFEFF8">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anose="020B0502020202020204" pitchFamily="34" charset="0"/>
            </a:rPr>
            <a:t>77%</a:t>
          </a:r>
        </a:p>
      </dsp:txBody>
      <dsp:txXfrm>
        <a:off x="2448792" y="239225"/>
        <a:ext cx="751855" cy="597008"/>
      </dsp:txXfrm>
    </dsp:sp>
    <dsp:sp modelId="{DA4E51A0-5DED-4B50-9BFE-E5CAE1682B32}">
      <dsp:nvSpPr>
        <dsp:cNvPr id="0" name=""/>
        <dsp:cNvSpPr/>
      </dsp:nvSpPr>
      <dsp:spPr>
        <a:xfrm>
          <a:off x="1828213" y="541"/>
          <a:ext cx="596710" cy="596710"/>
        </a:xfrm>
        <a:prstGeom prst="ellipse">
          <a:avLst/>
        </a:prstGeom>
        <a:solidFill>
          <a:srgbClr val="CD006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Century Gothic" panose="020B0502020202020204" pitchFamily="34" charset="0"/>
            </a:rPr>
            <a:t>NVHA</a:t>
          </a:r>
        </a:p>
      </dsp:txBody>
      <dsp:txXfrm>
        <a:off x="1915599" y="87927"/>
        <a:ext cx="421938" cy="42193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0.91275</cdr:y>
    </cdr:from>
    <cdr:to>
      <cdr:x>0.3615</cdr:x>
      <cdr:y>0.98322</cdr:y>
    </cdr:to>
    <cdr:sp macro="" textlink="">
      <cdr:nvSpPr>
        <cdr:cNvPr id="2" name="TextBox 1">
          <a:extLst xmlns:a="http://schemas.openxmlformats.org/drawingml/2006/main">
            <a:ext uri="{FF2B5EF4-FFF2-40B4-BE49-F238E27FC236}">
              <a16:creationId xmlns:a16="http://schemas.microsoft.com/office/drawing/2014/main" id="{59861857-8390-44AA-8C94-B51A7EE950F5}"/>
            </a:ext>
          </a:extLst>
        </cdr:cNvPr>
        <cdr:cNvSpPr txBox="1"/>
      </cdr:nvSpPr>
      <cdr:spPr>
        <a:xfrm xmlns:a="http://schemas.openxmlformats.org/drawingml/2006/main">
          <a:off x="0" y="2590800"/>
          <a:ext cx="22002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latin typeface="Century Gothic" panose="020B0502020202020204" pitchFamily="34" charset="0"/>
            </a:rPr>
            <a:t>Base: All Respondents,</a:t>
          </a:r>
          <a:r>
            <a:rPr lang="en-GB" sz="900" baseline="0">
              <a:latin typeface="Century Gothic" panose="020B0502020202020204" pitchFamily="34" charset="0"/>
            </a:rPr>
            <a:t> n=246</a:t>
          </a:r>
          <a:endParaRPr lang="en-GB" sz="900">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0.0099</cdr:x>
      <cdr:y>0.91035</cdr:y>
    </cdr:from>
    <cdr:to>
      <cdr:x>0.37552</cdr:x>
      <cdr:y>0.99022</cdr:y>
    </cdr:to>
    <cdr:sp macro="" textlink="">
      <cdr:nvSpPr>
        <cdr:cNvPr id="2" name="TextBox 2">
          <a:extLst xmlns:a="http://schemas.openxmlformats.org/drawingml/2006/main">
            <a:ext uri="{FF2B5EF4-FFF2-40B4-BE49-F238E27FC236}">
              <a16:creationId xmlns:a16="http://schemas.microsoft.com/office/drawing/2014/main" id="{D4F243E7-CCF3-4E78-AF9F-8D451A14A804}"/>
            </a:ext>
          </a:extLst>
        </cdr:cNvPr>
        <cdr:cNvSpPr txBox="1"/>
      </cdr:nvSpPr>
      <cdr:spPr>
        <a:xfrm xmlns:a="http://schemas.openxmlformats.org/drawingml/2006/main">
          <a:off x="60320" y="2575326"/>
          <a:ext cx="2228880" cy="22591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900">
              <a:ln>
                <a:noFill/>
              </a:ln>
              <a:latin typeface="Century Gothic" panose="020B0502020202020204" pitchFamily="34" charset="0"/>
            </a:rPr>
            <a:t>Base: All respondents, n=246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04FDB2-C56E-4A16-850A-D48127724F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E75BF6A-D09B-458D-9BCC-25FD0E34B1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B96BD8-71CF-4441-8FA8-4F2B18FF236A}" type="datetimeFigureOut">
              <a:rPr lang="en-GB" smtClean="0"/>
              <a:t>14/05/2021</a:t>
            </a:fld>
            <a:endParaRPr lang="en-GB"/>
          </a:p>
        </p:txBody>
      </p:sp>
      <p:sp>
        <p:nvSpPr>
          <p:cNvPr id="4" name="Footer Placeholder 3">
            <a:extLst>
              <a:ext uri="{FF2B5EF4-FFF2-40B4-BE49-F238E27FC236}">
                <a16:creationId xmlns:a16="http://schemas.microsoft.com/office/drawing/2014/main" id="{14643E3C-A977-4F26-BE2F-B9EFF967FA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54332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F9562-1C10-DA41-81BF-C3E1C6005CFC}" type="datetimeFigureOut">
              <a:rPr lang="en-US" smtClean="0"/>
              <a:t>5/14/2021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DE115-B3D8-BD44-9736-F8569CA32761}" type="slidenum">
              <a:rPr lang="en-US" smtClean="0"/>
              <a:t>‹#›</a:t>
            </a:fld>
            <a:endParaRPr lang="en-US"/>
          </a:p>
        </p:txBody>
      </p:sp>
    </p:spTree>
    <p:extLst>
      <p:ext uri="{BB962C8B-B14F-4D97-AF65-F5344CB8AC3E}">
        <p14:creationId xmlns:p14="http://schemas.microsoft.com/office/powerpoint/2010/main" val="1104652716"/>
      </p:ext>
    </p:extLst>
  </p:cSld>
  <p:clrMap bg1="lt1" tx1="dk1" bg2="lt2" tx2="dk2" accent1="accent1" accent2="accent2" accent3="accent3" accent4="accent4" accent5="accent5" accent6="accent6" hlink="hlink" folHlink="folHlink"/>
  <p:notesStyle>
    <a:lvl1pPr marL="0" algn="l" defTabSz="685755" rtl="0" eaLnBrk="1" latinLnBrk="0" hangingPunct="1">
      <a:defRPr sz="900" kern="1200">
        <a:solidFill>
          <a:schemeClr val="tx1"/>
        </a:solidFill>
        <a:latin typeface="+mn-lt"/>
        <a:ea typeface="+mn-ea"/>
        <a:cs typeface="+mn-cs"/>
      </a:defRPr>
    </a:lvl1pPr>
    <a:lvl2pPr marL="342878" algn="l" defTabSz="685755" rtl="0" eaLnBrk="1" latinLnBrk="0" hangingPunct="1">
      <a:defRPr sz="900" kern="1200">
        <a:solidFill>
          <a:schemeClr val="tx1"/>
        </a:solidFill>
        <a:latin typeface="+mn-lt"/>
        <a:ea typeface="+mn-ea"/>
        <a:cs typeface="+mn-cs"/>
      </a:defRPr>
    </a:lvl2pPr>
    <a:lvl3pPr marL="685755" algn="l" defTabSz="685755" rtl="0" eaLnBrk="1" latinLnBrk="0" hangingPunct="1">
      <a:defRPr sz="900" kern="1200">
        <a:solidFill>
          <a:schemeClr val="tx1"/>
        </a:solidFill>
        <a:latin typeface="+mn-lt"/>
        <a:ea typeface="+mn-ea"/>
        <a:cs typeface="+mn-cs"/>
      </a:defRPr>
    </a:lvl3pPr>
    <a:lvl4pPr marL="1028633" algn="l" defTabSz="685755" rtl="0" eaLnBrk="1" latinLnBrk="0" hangingPunct="1">
      <a:defRPr sz="900" kern="1200">
        <a:solidFill>
          <a:schemeClr val="tx1"/>
        </a:solidFill>
        <a:latin typeface="+mn-lt"/>
        <a:ea typeface="+mn-ea"/>
        <a:cs typeface="+mn-cs"/>
      </a:defRPr>
    </a:lvl4pPr>
    <a:lvl5pPr marL="1371511" algn="l" defTabSz="685755" rtl="0" eaLnBrk="1" latinLnBrk="0" hangingPunct="1">
      <a:defRPr sz="900" kern="1200">
        <a:solidFill>
          <a:schemeClr val="tx1"/>
        </a:solidFill>
        <a:latin typeface="+mn-lt"/>
        <a:ea typeface="+mn-ea"/>
        <a:cs typeface="+mn-cs"/>
      </a:defRPr>
    </a:lvl5pPr>
    <a:lvl6pPr marL="1714389" algn="l" defTabSz="685755" rtl="0" eaLnBrk="1" latinLnBrk="0" hangingPunct="1">
      <a:defRPr sz="900" kern="1200">
        <a:solidFill>
          <a:schemeClr val="tx1"/>
        </a:solidFill>
        <a:latin typeface="+mn-lt"/>
        <a:ea typeface="+mn-ea"/>
        <a:cs typeface="+mn-cs"/>
      </a:defRPr>
    </a:lvl6pPr>
    <a:lvl7pPr marL="2057266" algn="l" defTabSz="685755" rtl="0" eaLnBrk="1" latinLnBrk="0" hangingPunct="1">
      <a:defRPr sz="900" kern="1200">
        <a:solidFill>
          <a:schemeClr val="tx1"/>
        </a:solidFill>
        <a:latin typeface="+mn-lt"/>
        <a:ea typeface="+mn-ea"/>
        <a:cs typeface="+mn-cs"/>
      </a:defRPr>
    </a:lvl7pPr>
    <a:lvl8pPr marL="2400145" algn="l" defTabSz="685755" rtl="0" eaLnBrk="1" latinLnBrk="0" hangingPunct="1">
      <a:defRPr sz="900" kern="1200">
        <a:solidFill>
          <a:schemeClr val="tx1"/>
        </a:solidFill>
        <a:latin typeface="+mn-lt"/>
        <a:ea typeface="+mn-ea"/>
        <a:cs typeface="+mn-cs"/>
      </a:defRPr>
    </a:lvl8pPr>
    <a:lvl9pPr marL="2743022" algn="l" defTabSz="68575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6DE115-B3D8-BD44-9736-F8569CA32761}" type="slidenum">
              <a:rPr lang="en-US" smtClean="0"/>
              <a:t>1</a:t>
            </a:fld>
            <a:endParaRPr lang="en-US"/>
          </a:p>
        </p:txBody>
      </p:sp>
    </p:spTree>
    <p:extLst>
      <p:ext uri="{BB962C8B-B14F-4D97-AF65-F5344CB8AC3E}">
        <p14:creationId xmlns:p14="http://schemas.microsoft.com/office/powerpoint/2010/main" val="113125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rPr>
              <a:t>Financial concerns: 12% of respondents aged 16-44 compared to 0% of those aged 65 and over.</a:t>
            </a:r>
            <a:endParaRPr lang="en-GB" sz="1800" dirty="0">
              <a:effectLst/>
              <a:latin typeface="Arial" panose="020B0604020202020204" pitchFamily="34" charset="0"/>
              <a:ea typeface="Times New Roman" panose="02020603050405020304" pitchFamily="18" charset="0"/>
            </a:endParaRPr>
          </a:p>
          <a:p>
            <a:pPr marL="342900" lvl="0" indent="-342900">
              <a:lnSpc>
                <a:spcPct val="115000"/>
              </a:lnSpc>
              <a:spcBef>
                <a:spcPts val="600"/>
              </a:spcBef>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rPr>
              <a:t>Isolation/ being stuck indoors: 45% of respondents aged 65+ compared to 15% of those aged 16-44.</a:t>
            </a:r>
            <a:endParaRPr lang="en-GB" sz="1800" dirty="0">
              <a:effectLst/>
              <a:latin typeface="Arial" panose="020B0604020202020204" pitchFamily="34" charset="0"/>
              <a:ea typeface="Times New Roman" panose="02020603050405020304" pitchFamily="18" charset="0"/>
            </a:endParaRPr>
          </a:p>
          <a:p>
            <a:pPr marL="342900" lvl="0" indent="-342900">
              <a:lnSpc>
                <a:spcPct val="115000"/>
              </a:lnSpc>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rPr>
              <a:t>Home schooling: 14% of respondents aged 16-44 compared to 0% of respondents aged 45 and over. </a:t>
            </a:r>
            <a:endParaRPr lang="en-GB" sz="18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86DE115-B3D8-BD44-9736-F8569CA32761}" type="slidenum">
              <a:rPr lang="en-US" smtClean="0"/>
              <a:t>9</a:t>
            </a:fld>
            <a:endParaRPr lang="en-US"/>
          </a:p>
        </p:txBody>
      </p:sp>
    </p:spTree>
    <p:extLst>
      <p:ext uri="{BB962C8B-B14F-4D97-AF65-F5344CB8AC3E}">
        <p14:creationId xmlns:p14="http://schemas.microsoft.com/office/powerpoint/2010/main" val="399673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55"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Times New Roman" panose="02020603050405020304" pitchFamily="18" charset="0"/>
              </a:rPr>
              <a:t>Half of tenants (50%) said the cost of their internet was just about affordable compared to 13% who felt it was difficult to afford and 37% who said it was easy to afford. </a:t>
            </a:r>
            <a:endParaRPr lang="en-GB" sz="18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86DE115-B3D8-BD44-9736-F8569CA32761}" type="slidenum">
              <a:rPr lang="en-US" smtClean="0"/>
              <a:t>14</a:t>
            </a:fld>
            <a:endParaRPr lang="en-US"/>
          </a:p>
        </p:txBody>
      </p:sp>
    </p:spTree>
    <p:extLst>
      <p:ext uri="{BB962C8B-B14F-4D97-AF65-F5344CB8AC3E}">
        <p14:creationId xmlns:p14="http://schemas.microsoft.com/office/powerpoint/2010/main" val="380557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en.wikipedia.org/wiki/Housing_in_Glasgow"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thebluediamondgallery.com/tablet/c/customer-satisfaction.html" TargetMode="External"/><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freestock.com/free-photos/3d-people-talk-bubbles-isolated-white-58144735"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en.wikipedia.org/wiki/Acer_Aspire" TargetMode="External"/><Relationship Id="rId5" Type="http://schemas.openxmlformats.org/officeDocument/2006/relationships/image" Target="../media/image9.jpg"/><Relationship Id="rId4" Type="http://schemas.openxmlformats.org/officeDocument/2006/relationships/hyperlink" Target="https://www.flickr.com/photos/neontommy/9795979256"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logs.lse.ac.uk/politicsandpolicy/a-policy-that-kills-the-bedroom-tax-is-an-affront-to-basic-rights/" TargetMode="External"/><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flickr.com/photos/lydiashiningbrightly/3359800713"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hebluediamondgallery.com/tablet/c/customer-satisfaction.html"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79" cy="5143500"/>
          </a:xfrm>
          <a:prstGeom prst="rect">
            <a:avLst/>
          </a:prstGeom>
        </p:spPr>
      </p:pic>
      <p:sp>
        <p:nvSpPr>
          <p:cNvPr id="12" name="Picture Placeholder 11"/>
          <p:cNvSpPr>
            <a:spLocks noGrp="1"/>
          </p:cNvSpPr>
          <p:nvPr>
            <p:ph type="pic" sz="quarter" idx="10"/>
          </p:nvPr>
        </p:nvSpPr>
        <p:spPr>
          <a:xfrm>
            <a:off x="-1" y="179999"/>
            <a:ext cx="8964000" cy="460800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41856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0000" y="837320"/>
            <a:ext cx="5572642" cy="661612"/>
          </a:xfrm>
        </p:spPr>
        <p:txBody>
          <a:bodyPr/>
          <a:lstStyle/>
          <a:p>
            <a:r>
              <a:rPr lang="en-US" dirty="0"/>
              <a:t>Click to edit Master title style</a:t>
            </a:r>
          </a:p>
        </p:txBody>
      </p:sp>
      <p:sp>
        <p:nvSpPr>
          <p:cNvPr id="3" name="Content Placeholder 2"/>
          <p:cNvSpPr>
            <a:spLocks noGrp="1"/>
          </p:cNvSpPr>
          <p:nvPr>
            <p:ph idx="1"/>
          </p:nvPr>
        </p:nvSpPr>
        <p:spPr>
          <a:xfrm>
            <a:off x="3060000" y="1620000"/>
            <a:ext cx="5572642" cy="3055012"/>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0" y="180000"/>
            <a:ext cx="2698124" cy="2304000"/>
          </a:xfrm>
          <a:solidFill>
            <a:schemeClr val="accent4"/>
          </a:solidFill>
        </p:spPr>
        <p:txBody>
          <a:bodyPr/>
          <a:lstStyle/>
          <a:p>
            <a:r>
              <a:rPr lang="en-US" dirty="0"/>
              <a:t>Click icon to add picture</a:t>
            </a:r>
          </a:p>
        </p:txBody>
      </p:sp>
      <p:sp>
        <p:nvSpPr>
          <p:cNvPr id="7" name="Picture Placeholder 5">
            <a:extLst>
              <a:ext uri="{FF2B5EF4-FFF2-40B4-BE49-F238E27FC236}">
                <a16:creationId xmlns:a16="http://schemas.microsoft.com/office/drawing/2014/main" id="{FAB3EC8B-212A-4A35-82DE-B9D38537686A}"/>
              </a:ext>
            </a:extLst>
          </p:cNvPr>
          <p:cNvSpPr>
            <a:spLocks noGrp="1"/>
          </p:cNvSpPr>
          <p:nvPr>
            <p:ph type="pic" sz="quarter" idx="11"/>
          </p:nvPr>
        </p:nvSpPr>
        <p:spPr>
          <a:xfrm>
            <a:off x="0" y="2484000"/>
            <a:ext cx="2698124" cy="2304000"/>
          </a:xfrm>
          <a:solidFill>
            <a:schemeClr val="accent4"/>
          </a:solidFill>
        </p:spPr>
        <p:txBody>
          <a:bodyPr/>
          <a:lstStyle/>
          <a:p>
            <a:r>
              <a:rPr lang="en-US"/>
              <a:t>Click icon to add picture</a:t>
            </a:r>
          </a:p>
        </p:txBody>
      </p:sp>
      <p:pic>
        <p:nvPicPr>
          <p:cNvPr id="4" name="Picture 3" descr="A picture containing knife&#10;&#10;Description automatically generated">
            <a:extLst>
              <a:ext uri="{FF2B5EF4-FFF2-40B4-BE49-F238E27FC236}">
                <a16:creationId xmlns:a16="http://schemas.microsoft.com/office/drawing/2014/main" id="{CE3B4F7B-005E-47AC-B41C-6577BD4C43A4}"/>
              </a:ext>
            </a:extLst>
          </p:cNvPr>
          <p:cNvPicPr>
            <a:picLocks noChangeAspect="1"/>
          </p:cNvPicPr>
          <p:nvPr userDrawn="1"/>
        </p:nvPicPr>
        <p:blipFill>
          <a:blip r:embed="rId2"/>
          <a:stretch>
            <a:fillRect/>
          </a:stretch>
        </p:blipFill>
        <p:spPr>
          <a:xfrm>
            <a:off x="6651159" y="62498"/>
            <a:ext cx="2452411" cy="729028"/>
          </a:xfrm>
          <a:prstGeom prst="rect">
            <a:avLst/>
          </a:prstGeom>
        </p:spPr>
      </p:pic>
    </p:spTree>
    <p:extLst>
      <p:ext uri="{BB962C8B-B14F-4D97-AF65-F5344CB8AC3E}">
        <p14:creationId xmlns:p14="http://schemas.microsoft.com/office/powerpoint/2010/main" val="253324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2 Images (2 Column)">
    <p:spTree>
      <p:nvGrpSpPr>
        <p:cNvPr id="1" name=""/>
        <p:cNvGrpSpPr/>
        <p:nvPr/>
      </p:nvGrpSpPr>
      <p:grpSpPr>
        <a:xfrm>
          <a:off x="0" y="0"/>
          <a:ext cx="0" cy="0"/>
          <a:chOff x="0" y="0"/>
          <a:chExt cx="0" cy="0"/>
        </a:xfrm>
      </p:grpSpPr>
      <p:sp>
        <p:nvSpPr>
          <p:cNvPr id="10" name="Rectangle 9"/>
          <p:cNvSpPr/>
          <p:nvPr userDrawn="1"/>
        </p:nvSpPr>
        <p:spPr>
          <a:xfrm>
            <a:off x="40430" y="188221"/>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5"/>
          <p:cNvSpPr>
            <a:spLocks noGrp="1"/>
          </p:cNvSpPr>
          <p:nvPr>
            <p:ph type="pic" sz="quarter" idx="10"/>
          </p:nvPr>
        </p:nvSpPr>
        <p:spPr>
          <a:xfrm>
            <a:off x="0" y="180000"/>
            <a:ext cx="2698124" cy="2304000"/>
          </a:xfrm>
          <a:solidFill>
            <a:schemeClr val="accent4"/>
          </a:solidFill>
        </p:spPr>
        <p:txBody>
          <a:bodyPr/>
          <a:lstStyle/>
          <a:p>
            <a:r>
              <a:rPr lang="en-US" dirty="0"/>
              <a:t>Click icon to add picture</a:t>
            </a:r>
          </a:p>
        </p:txBody>
      </p:sp>
      <p:sp>
        <p:nvSpPr>
          <p:cNvPr id="16" name="Picture Placeholder 5">
            <a:extLst>
              <a:ext uri="{FF2B5EF4-FFF2-40B4-BE49-F238E27FC236}">
                <a16:creationId xmlns:a16="http://schemas.microsoft.com/office/drawing/2014/main" id="{FAB3EC8B-212A-4A35-82DE-B9D38537686A}"/>
              </a:ext>
            </a:extLst>
          </p:cNvPr>
          <p:cNvSpPr>
            <a:spLocks noGrp="1"/>
          </p:cNvSpPr>
          <p:nvPr>
            <p:ph type="pic" sz="quarter" idx="12"/>
          </p:nvPr>
        </p:nvSpPr>
        <p:spPr>
          <a:xfrm>
            <a:off x="0" y="2484000"/>
            <a:ext cx="2698124" cy="2304000"/>
          </a:xfrm>
          <a:solidFill>
            <a:schemeClr val="accent4"/>
          </a:solidFill>
        </p:spPr>
        <p:txBody>
          <a:bodyPr/>
          <a:lstStyle/>
          <a:p>
            <a:r>
              <a:rPr lang="en-US" dirty="0"/>
              <a:t>Click icon to add picture</a:t>
            </a:r>
          </a:p>
        </p:txBody>
      </p:sp>
      <p:sp>
        <p:nvSpPr>
          <p:cNvPr id="2" name="Title 1"/>
          <p:cNvSpPr>
            <a:spLocks noGrp="1"/>
          </p:cNvSpPr>
          <p:nvPr>
            <p:ph type="title"/>
          </p:nvPr>
        </p:nvSpPr>
        <p:spPr>
          <a:xfrm>
            <a:off x="3060000" y="917248"/>
            <a:ext cx="5572642" cy="609625"/>
          </a:xfrm>
        </p:spPr>
        <p:txBody>
          <a:bodyPr/>
          <a:lstStyle/>
          <a:p>
            <a:r>
              <a:rPr lang="en-US" dirty="0"/>
              <a:t>Click to edit Master title style</a:t>
            </a:r>
          </a:p>
        </p:txBody>
      </p:sp>
      <p:sp>
        <p:nvSpPr>
          <p:cNvPr id="3" name="Content Placeholder 2"/>
          <p:cNvSpPr>
            <a:spLocks noGrp="1"/>
          </p:cNvSpPr>
          <p:nvPr>
            <p:ph idx="1"/>
          </p:nvPr>
        </p:nvSpPr>
        <p:spPr>
          <a:xfrm>
            <a:off x="3060000" y="2435840"/>
            <a:ext cx="5572642" cy="2213887"/>
          </a:xfrm>
        </p:spPr>
        <p:txBody>
          <a:bodyPr numCol="2" spcCol="180000"/>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0000" y="1620000"/>
            <a:ext cx="5572642" cy="822989"/>
          </a:xfrm>
        </p:spPr>
        <p:txBody>
          <a:bodyPr/>
          <a:lstStyle>
            <a:lvl1pPr>
              <a:defRPr>
                <a:latin typeface="+mn-lt"/>
              </a:defRPr>
            </a:lvl1pPr>
          </a:lstStyle>
          <a:p>
            <a:pPr lvl="0"/>
            <a:r>
              <a:rPr lang="en-US" dirty="0"/>
              <a:t>Edit Master text styles</a:t>
            </a:r>
          </a:p>
        </p:txBody>
      </p:sp>
      <p:pic>
        <p:nvPicPr>
          <p:cNvPr id="4" name="Picture 3" descr="A picture containing knife&#10;&#10;Description automatically generated">
            <a:extLst>
              <a:ext uri="{FF2B5EF4-FFF2-40B4-BE49-F238E27FC236}">
                <a16:creationId xmlns:a16="http://schemas.microsoft.com/office/drawing/2014/main" id="{A34A5DD7-AC2C-4588-A5B0-5D6FE1363F03}"/>
              </a:ext>
            </a:extLst>
          </p:cNvPr>
          <p:cNvPicPr>
            <a:picLocks noChangeAspect="1"/>
          </p:cNvPicPr>
          <p:nvPr userDrawn="1"/>
        </p:nvPicPr>
        <p:blipFill>
          <a:blip r:embed="rId2"/>
          <a:stretch>
            <a:fillRect/>
          </a:stretch>
        </p:blipFill>
        <p:spPr>
          <a:xfrm>
            <a:off x="6651159" y="118538"/>
            <a:ext cx="2452411" cy="729028"/>
          </a:xfrm>
          <a:prstGeom prst="rect">
            <a:avLst/>
          </a:prstGeom>
        </p:spPr>
      </p:pic>
    </p:spTree>
    <p:extLst>
      <p:ext uri="{BB962C8B-B14F-4D97-AF65-F5344CB8AC3E}">
        <p14:creationId xmlns:p14="http://schemas.microsoft.com/office/powerpoint/2010/main" val="16702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2 Images (3 Column)">
    <p:spTree>
      <p:nvGrpSpPr>
        <p:cNvPr id="1" name=""/>
        <p:cNvGrpSpPr/>
        <p:nvPr/>
      </p:nvGrpSpPr>
      <p:grpSpPr>
        <a:xfrm>
          <a:off x="0" y="0"/>
          <a:ext cx="0" cy="0"/>
          <a:chOff x="0" y="0"/>
          <a:chExt cx="0" cy="0"/>
        </a:xfrm>
      </p:grpSpPr>
      <p:sp>
        <p:nvSpPr>
          <p:cNvPr id="10" name="Rectangle 9"/>
          <p:cNvSpPr/>
          <p:nvPr userDrawn="1"/>
        </p:nvSpPr>
        <p:spPr>
          <a:xfrm>
            <a:off x="9144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5"/>
          <p:cNvSpPr>
            <a:spLocks noGrp="1"/>
          </p:cNvSpPr>
          <p:nvPr>
            <p:ph type="pic" sz="quarter" idx="10"/>
          </p:nvPr>
        </p:nvSpPr>
        <p:spPr>
          <a:xfrm>
            <a:off x="0" y="180000"/>
            <a:ext cx="2698124" cy="2304000"/>
          </a:xfrm>
          <a:solidFill>
            <a:schemeClr val="accent4"/>
          </a:solidFill>
        </p:spPr>
        <p:txBody>
          <a:bodyPr/>
          <a:lstStyle/>
          <a:p>
            <a:r>
              <a:rPr lang="en-US"/>
              <a:t>Click icon to add picture</a:t>
            </a:r>
          </a:p>
        </p:txBody>
      </p:sp>
      <p:sp>
        <p:nvSpPr>
          <p:cNvPr id="16" name="Picture Placeholder 5">
            <a:extLst>
              <a:ext uri="{FF2B5EF4-FFF2-40B4-BE49-F238E27FC236}">
                <a16:creationId xmlns:a16="http://schemas.microsoft.com/office/drawing/2014/main" id="{FAB3EC8B-212A-4A35-82DE-B9D38537686A}"/>
              </a:ext>
            </a:extLst>
          </p:cNvPr>
          <p:cNvSpPr>
            <a:spLocks noGrp="1"/>
          </p:cNvSpPr>
          <p:nvPr>
            <p:ph type="pic" sz="quarter" idx="12"/>
          </p:nvPr>
        </p:nvSpPr>
        <p:spPr>
          <a:xfrm>
            <a:off x="0" y="2484000"/>
            <a:ext cx="2698124" cy="2304000"/>
          </a:xfrm>
          <a:solidFill>
            <a:schemeClr val="accent4"/>
          </a:solidFill>
        </p:spPr>
        <p:txBody>
          <a:bodyPr/>
          <a:lstStyle/>
          <a:p>
            <a:r>
              <a:rPr lang="en-US"/>
              <a:t>Click icon to add picture</a:t>
            </a:r>
          </a:p>
        </p:txBody>
      </p:sp>
      <p:sp>
        <p:nvSpPr>
          <p:cNvPr id="2" name="Title 1"/>
          <p:cNvSpPr>
            <a:spLocks noGrp="1"/>
          </p:cNvSpPr>
          <p:nvPr>
            <p:ph type="title"/>
          </p:nvPr>
        </p:nvSpPr>
        <p:spPr>
          <a:xfrm>
            <a:off x="3024000" y="879779"/>
            <a:ext cx="5572642" cy="664602"/>
          </a:xfrm>
        </p:spPr>
        <p:txBody>
          <a:bodyPr/>
          <a:lstStyle/>
          <a:p>
            <a:r>
              <a:rPr lang="en-US" dirty="0"/>
              <a:t>Click to edit Master title style</a:t>
            </a:r>
          </a:p>
        </p:txBody>
      </p:sp>
      <p:sp>
        <p:nvSpPr>
          <p:cNvPr id="3" name="Content Placeholder 2"/>
          <p:cNvSpPr>
            <a:spLocks noGrp="1"/>
          </p:cNvSpPr>
          <p:nvPr>
            <p:ph idx="1" hasCustomPrompt="1"/>
          </p:nvPr>
        </p:nvSpPr>
        <p:spPr>
          <a:xfrm>
            <a:off x="3024000" y="2484000"/>
            <a:ext cx="5572642" cy="2213887"/>
          </a:xfrm>
        </p:spPr>
        <p:txBody>
          <a:bodyPr numCol="3" spcCol="180000"/>
          <a:lstStyle>
            <a:lvl1pPr>
              <a:defRPr>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24000" y="1620000"/>
            <a:ext cx="5572642" cy="822989"/>
          </a:xfrm>
        </p:spPr>
        <p:txBody>
          <a:bodyPr/>
          <a:lstStyle>
            <a:lvl1pPr>
              <a:defRPr>
                <a:latin typeface="+mn-lt"/>
              </a:defRPr>
            </a:lvl1pPr>
          </a:lstStyle>
          <a:p>
            <a:pPr lvl="0"/>
            <a:r>
              <a:rPr lang="en-US" dirty="0"/>
              <a:t>Edit Master text styles</a:t>
            </a:r>
          </a:p>
        </p:txBody>
      </p:sp>
      <p:pic>
        <p:nvPicPr>
          <p:cNvPr id="4" name="Picture 3" descr="A picture containing knife&#10;&#10;Description automatically generated">
            <a:extLst>
              <a:ext uri="{FF2B5EF4-FFF2-40B4-BE49-F238E27FC236}">
                <a16:creationId xmlns:a16="http://schemas.microsoft.com/office/drawing/2014/main" id="{F27BD913-20FE-4951-93CB-355C5448B348}"/>
              </a:ext>
            </a:extLst>
          </p:cNvPr>
          <p:cNvPicPr>
            <a:picLocks noChangeAspect="1"/>
          </p:cNvPicPr>
          <p:nvPr userDrawn="1"/>
        </p:nvPicPr>
        <p:blipFill>
          <a:blip r:embed="rId2"/>
          <a:stretch>
            <a:fillRect/>
          </a:stretch>
        </p:blipFill>
        <p:spPr>
          <a:xfrm>
            <a:off x="6671647" y="37213"/>
            <a:ext cx="2452411" cy="729028"/>
          </a:xfrm>
          <a:prstGeom prst="rect">
            <a:avLst/>
          </a:prstGeom>
        </p:spPr>
      </p:pic>
    </p:spTree>
    <p:extLst>
      <p:ext uri="{BB962C8B-B14F-4D97-AF65-F5344CB8AC3E}">
        <p14:creationId xmlns:p14="http://schemas.microsoft.com/office/powerpoint/2010/main" val="287914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0000" y="903494"/>
            <a:ext cx="5928481" cy="661612"/>
          </a:xfrm>
        </p:spPr>
        <p:txBody>
          <a:bodyPr/>
          <a:lstStyle/>
          <a:p>
            <a:r>
              <a:rPr lang="en-US" dirty="0"/>
              <a:t>Click to edit Master title style</a:t>
            </a:r>
          </a:p>
        </p:txBody>
      </p:sp>
      <p:sp>
        <p:nvSpPr>
          <p:cNvPr id="3" name="Content Placeholder 2"/>
          <p:cNvSpPr>
            <a:spLocks noGrp="1"/>
          </p:cNvSpPr>
          <p:nvPr>
            <p:ph idx="1"/>
          </p:nvPr>
        </p:nvSpPr>
        <p:spPr>
          <a:xfrm>
            <a:off x="2700000" y="1620000"/>
            <a:ext cx="5928481" cy="3055012"/>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1" y="180000"/>
            <a:ext cx="2167466" cy="1533600"/>
          </a:xfrm>
          <a:solidFill>
            <a:schemeClr val="accent4"/>
          </a:solidFill>
        </p:spPr>
        <p:txBody>
          <a:bodyPr/>
          <a:lstStyle/>
          <a:p>
            <a:r>
              <a:rPr lang="en-US"/>
              <a:t>Click icon to add picture</a:t>
            </a:r>
          </a:p>
        </p:txBody>
      </p:sp>
      <p:sp>
        <p:nvSpPr>
          <p:cNvPr id="14" name="Picture Placeholder 5">
            <a:extLst>
              <a:ext uri="{FF2B5EF4-FFF2-40B4-BE49-F238E27FC236}">
                <a16:creationId xmlns:a16="http://schemas.microsoft.com/office/drawing/2014/main" id="{EC29539A-43E9-4CFD-9C04-07FE566D9AE6}"/>
              </a:ext>
            </a:extLst>
          </p:cNvPr>
          <p:cNvSpPr>
            <a:spLocks noGrp="1"/>
          </p:cNvSpPr>
          <p:nvPr>
            <p:ph type="pic" sz="quarter" idx="11"/>
          </p:nvPr>
        </p:nvSpPr>
        <p:spPr>
          <a:xfrm>
            <a:off x="-1" y="1713600"/>
            <a:ext cx="2167466" cy="1533600"/>
          </a:xfrm>
          <a:solidFill>
            <a:schemeClr val="accent4"/>
          </a:solidFill>
        </p:spPr>
        <p:txBody>
          <a:bodyPr/>
          <a:lstStyle/>
          <a:p>
            <a:r>
              <a:rPr lang="en-US" dirty="0"/>
              <a:t>Click icon to add picture</a:t>
            </a:r>
          </a:p>
        </p:txBody>
      </p:sp>
      <p:sp>
        <p:nvSpPr>
          <p:cNvPr id="15" name="Picture Placeholder 5">
            <a:extLst>
              <a:ext uri="{FF2B5EF4-FFF2-40B4-BE49-F238E27FC236}">
                <a16:creationId xmlns:a16="http://schemas.microsoft.com/office/drawing/2014/main" id="{087E5642-0D70-4342-8DF7-F6088466747F}"/>
              </a:ext>
            </a:extLst>
          </p:cNvPr>
          <p:cNvSpPr>
            <a:spLocks noGrp="1"/>
          </p:cNvSpPr>
          <p:nvPr>
            <p:ph type="pic" sz="quarter" idx="12"/>
          </p:nvPr>
        </p:nvSpPr>
        <p:spPr>
          <a:xfrm>
            <a:off x="-1" y="3247200"/>
            <a:ext cx="2167466" cy="1533600"/>
          </a:xfrm>
          <a:solidFill>
            <a:schemeClr val="accent4"/>
          </a:solidFill>
        </p:spPr>
        <p:txBody>
          <a:bodyPr/>
          <a:lstStyle/>
          <a:p>
            <a:r>
              <a:rPr lang="en-US" dirty="0"/>
              <a:t>Click icon to add picture</a:t>
            </a:r>
          </a:p>
        </p:txBody>
      </p:sp>
      <p:pic>
        <p:nvPicPr>
          <p:cNvPr id="4" name="Picture 3" descr="A picture containing knife&#10;&#10;Description automatically generated">
            <a:extLst>
              <a:ext uri="{FF2B5EF4-FFF2-40B4-BE49-F238E27FC236}">
                <a16:creationId xmlns:a16="http://schemas.microsoft.com/office/drawing/2014/main" id="{FF012F44-F761-4EE8-BF76-C6ED37EF9A7C}"/>
              </a:ext>
            </a:extLst>
          </p:cNvPr>
          <p:cNvPicPr>
            <a:picLocks noChangeAspect="1"/>
          </p:cNvPicPr>
          <p:nvPr userDrawn="1"/>
        </p:nvPicPr>
        <p:blipFill>
          <a:blip r:embed="rId2"/>
          <a:stretch>
            <a:fillRect/>
          </a:stretch>
        </p:blipFill>
        <p:spPr>
          <a:xfrm>
            <a:off x="6691588" y="141778"/>
            <a:ext cx="2452411" cy="729028"/>
          </a:xfrm>
          <a:prstGeom prst="rect">
            <a:avLst/>
          </a:prstGeom>
        </p:spPr>
      </p:pic>
    </p:spTree>
    <p:extLst>
      <p:ext uri="{BB962C8B-B14F-4D97-AF65-F5344CB8AC3E}">
        <p14:creationId xmlns:p14="http://schemas.microsoft.com/office/powerpoint/2010/main" val="13877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Offset Right">
    <p:spTree>
      <p:nvGrpSpPr>
        <p:cNvPr id="1" name=""/>
        <p:cNvGrpSpPr/>
        <p:nvPr/>
      </p:nvGrpSpPr>
      <p:grpSpPr>
        <a:xfrm>
          <a:off x="0" y="0"/>
          <a:ext cx="0" cy="0"/>
          <a:chOff x="0" y="0"/>
          <a:chExt cx="0" cy="0"/>
        </a:xfrm>
      </p:grpSpPr>
      <p:sp>
        <p:nvSpPr>
          <p:cNvPr id="6" name="Rectangle 5"/>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65171" y="955356"/>
            <a:ext cx="4413541" cy="369437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A picture containing knife&#10;&#10;Description automatically generated">
            <a:extLst>
              <a:ext uri="{FF2B5EF4-FFF2-40B4-BE49-F238E27FC236}">
                <a16:creationId xmlns:a16="http://schemas.microsoft.com/office/drawing/2014/main" id="{9B14CC69-F7E2-4789-B8BE-0DD4510044E9}"/>
              </a:ext>
            </a:extLst>
          </p:cNvPr>
          <p:cNvPicPr>
            <a:picLocks noChangeAspect="1"/>
          </p:cNvPicPr>
          <p:nvPr userDrawn="1"/>
        </p:nvPicPr>
        <p:blipFill>
          <a:blip r:embed="rId2"/>
          <a:stretch>
            <a:fillRect/>
          </a:stretch>
        </p:blipFill>
        <p:spPr>
          <a:xfrm>
            <a:off x="6691589" y="88056"/>
            <a:ext cx="2452411" cy="729028"/>
          </a:xfrm>
          <a:prstGeom prst="rect">
            <a:avLst/>
          </a:prstGeom>
        </p:spPr>
      </p:pic>
    </p:spTree>
    <p:extLst>
      <p:ext uri="{BB962C8B-B14F-4D97-AF65-F5344CB8AC3E}">
        <p14:creationId xmlns:p14="http://schemas.microsoft.com/office/powerpoint/2010/main" val="500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Offset Right (2 Column)">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Content Placeholder 2"/>
          <p:cNvSpPr>
            <a:spLocks noGrp="1"/>
          </p:cNvSpPr>
          <p:nvPr>
            <p:ph idx="1" hasCustomPrompt="1"/>
          </p:nvPr>
        </p:nvSpPr>
        <p:spPr>
          <a:xfrm>
            <a:off x="3065172" y="1767328"/>
            <a:ext cx="4413541" cy="2866144"/>
          </a:xfrm>
        </p:spPr>
        <p:txBody>
          <a:bodyPr numCol="2" spcCol="18000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5172" y="950174"/>
            <a:ext cx="4413541" cy="809470"/>
          </a:xfrm>
        </p:spPr>
        <p:txBody>
          <a:bodyPr/>
          <a:lstStyle>
            <a:lvl1pPr>
              <a:defRPr>
                <a:latin typeface="Century Gothic" panose="020B0502020202020204" pitchFamily="34" charset="0"/>
              </a:defRPr>
            </a:lvl1pPr>
          </a:lstStyle>
          <a:p>
            <a:pPr lvl="0"/>
            <a:r>
              <a:rPr lang="en-US" dirty="0"/>
              <a:t>Edit Master text styles</a:t>
            </a:r>
          </a:p>
        </p:txBody>
      </p:sp>
      <p:pic>
        <p:nvPicPr>
          <p:cNvPr id="2" name="Picture 1" descr="A picture containing knife&#10;&#10;Description automatically generated">
            <a:extLst>
              <a:ext uri="{FF2B5EF4-FFF2-40B4-BE49-F238E27FC236}">
                <a16:creationId xmlns:a16="http://schemas.microsoft.com/office/drawing/2014/main" id="{85A6F63A-8131-42B2-97D8-102E69CB93DB}"/>
              </a:ext>
            </a:extLst>
          </p:cNvPr>
          <p:cNvPicPr>
            <a:picLocks noChangeAspect="1"/>
          </p:cNvPicPr>
          <p:nvPr userDrawn="1"/>
        </p:nvPicPr>
        <p:blipFill>
          <a:blip r:embed="rId2"/>
          <a:stretch>
            <a:fillRect/>
          </a:stretch>
        </p:blipFill>
        <p:spPr>
          <a:xfrm>
            <a:off x="6691589" y="66618"/>
            <a:ext cx="2452411" cy="729028"/>
          </a:xfrm>
          <a:prstGeom prst="rect">
            <a:avLst/>
          </a:prstGeom>
        </p:spPr>
      </p:pic>
    </p:spTree>
    <p:extLst>
      <p:ext uri="{BB962C8B-B14F-4D97-AF65-F5344CB8AC3E}">
        <p14:creationId xmlns:p14="http://schemas.microsoft.com/office/powerpoint/2010/main" val="16123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0000" y="540000"/>
            <a:ext cx="5968709" cy="686617"/>
          </a:xfrm>
        </p:spPr>
        <p:txBody>
          <a:bodyPr/>
          <a:lstStyle>
            <a:lvl1pPr>
              <a:defRPr>
                <a:solidFill>
                  <a:srgbClr val="000099"/>
                </a:solidFill>
              </a:defRPr>
            </a:lvl1pPr>
          </a:lstStyle>
          <a:p>
            <a:r>
              <a:rPr lang="en-US" dirty="0"/>
              <a:t>Click to edit Master title style</a:t>
            </a:r>
          </a:p>
        </p:txBody>
      </p:sp>
      <p:pic>
        <p:nvPicPr>
          <p:cNvPr id="3" name="Picture 2" descr="A picture containing knife&#10;&#10;Description automatically generated">
            <a:extLst>
              <a:ext uri="{FF2B5EF4-FFF2-40B4-BE49-F238E27FC236}">
                <a16:creationId xmlns:a16="http://schemas.microsoft.com/office/drawing/2014/main" id="{B9F18B9B-34AB-4ACF-8B7E-998E16C8AB1B}"/>
              </a:ext>
            </a:extLst>
          </p:cNvPr>
          <p:cNvPicPr>
            <a:picLocks noChangeAspect="1"/>
          </p:cNvPicPr>
          <p:nvPr userDrawn="1"/>
        </p:nvPicPr>
        <p:blipFill>
          <a:blip r:embed="rId2"/>
          <a:stretch>
            <a:fillRect/>
          </a:stretch>
        </p:blipFill>
        <p:spPr>
          <a:xfrm>
            <a:off x="6586308" y="101876"/>
            <a:ext cx="2452411" cy="729028"/>
          </a:xfrm>
          <a:prstGeom prst="rect">
            <a:avLst/>
          </a:prstGeom>
        </p:spPr>
      </p:pic>
    </p:spTree>
    <p:extLst>
      <p:ext uri="{BB962C8B-B14F-4D97-AF65-F5344CB8AC3E}">
        <p14:creationId xmlns:p14="http://schemas.microsoft.com/office/powerpoint/2010/main" val="38206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knife&#10;&#10;Description automatically generated">
            <a:extLst>
              <a:ext uri="{FF2B5EF4-FFF2-40B4-BE49-F238E27FC236}">
                <a16:creationId xmlns:a16="http://schemas.microsoft.com/office/drawing/2014/main" id="{8D2C2A44-5F1D-4C74-BDAF-FDF3CFC53DFE}"/>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66525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572B-1820-438F-B16C-1EDAC355384F}"/>
              </a:ext>
            </a:extLst>
          </p:cNvPr>
          <p:cNvSpPr>
            <a:spLocks noGrp="1"/>
          </p:cNvSpPr>
          <p:nvPr>
            <p:ph type="title"/>
          </p:nvPr>
        </p:nvSpPr>
        <p:spPr>
          <a:xfrm>
            <a:off x="3065929" y="887895"/>
            <a:ext cx="5712946" cy="1683855"/>
          </a:xfrm>
        </p:spPr>
        <p:txBody>
          <a:bodyPr anchor="b" anchorCtr="0"/>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BBA3B48-1280-4AC2-AEB0-19F3AAB46B8F}"/>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
        <p:nvSpPr>
          <p:cNvPr id="4" name="Oval 3">
            <a:extLst>
              <a:ext uri="{FF2B5EF4-FFF2-40B4-BE49-F238E27FC236}">
                <a16:creationId xmlns:a16="http://schemas.microsoft.com/office/drawing/2014/main" id="{61F0B7FE-53FB-4743-9339-6D990F79BB22}"/>
              </a:ext>
            </a:extLst>
          </p:cNvPr>
          <p:cNvSpPr/>
          <p:nvPr userDrawn="1"/>
        </p:nvSpPr>
        <p:spPr>
          <a:xfrm>
            <a:off x="-1218875" y="987750"/>
            <a:ext cx="3168000" cy="316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knife&#10;&#10;Description automatically generated">
            <a:extLst>
              <a:ext uri="{FF2B5EF4-FFF2-40B4-BE49-F238E27FC236}">
                <a16:creationId xmlns:a16="http://schemas.microsoft.com/office/drawing/2014/main" id="{39D850A0-2334-41EF-9175-D6D7C566F47E}"/>
              </a:ext>
            </a:extLst>
          </p:cNvPr>
          <p:cNvPicPr>
            <a:picLocks noChangeAspect="1"/>
          </p:cNvPicPr>
          <p:nvPr userDrawn="1"/>
        </p:nvPicPr>
        <p:blipFill>
          <a:blip r:embed="rId2"/>
          <a:stretch>
            <a:fillRect/>
          </a:stretch>
        </p:blipFill>
        <p:spPr>
          <a:xfrm>
            <a:off x="6518637" y="56481"/>
            <a:ext cx="2452411" cy="729028"/>
          </a:xfrm>
          <a:prstGeom prst="rect">
            <a:avLst/>
          </a:prstGeom>
        </p:spPr>
      </p:pic>
    </p:spTree>
    <p:extLst>
      <p:ext uri="{BB962C8B-B14F-4D97-AF65-F5344CB8AC3E}">
        <p14:creationId xmlns:p14="http://schemas.microsoft.com/office/powerpoint/2010/main" val="37561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ague titl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91673C-EA03-40BC-A3C3-7BBB64D16236}"/>
              </a:ext>
            </a:extLst>
          </p:cNvPr>
          <p:cNvSpPr/>
          <p:nvPr userDrawn="1"/>
        </p:nvSpPr>
        <p:spPr>
          <a:xfrm>
            <a:off x="-1218875" y="987750"/>
            <a:ext cx="3168000" cy="316800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knife&#10;&#10;Description automatically generated">
            <a:extLst>
              <a:ext uri="{FF2B5EF4-FFF2-40B4-BE49-F238E27FC236}">
                <a16:creationId xmlns:a16="http://schemas.microsoft.com/office/drawing/2014/main" id="{D2A88A2B-577A-4D51-951D-79D86C63E246}"/>
              </a:ext>
            </a:extLst>
          </p:cNvPr>
          <p:cNvPicPr>
            <a:picLocks noChangeAspect="1"/>
          </p:cNvPicPr>
          <p:nvPr userDrawn="1"/>
        </p:nvPicPr>
        <p:blipFill>
          <a:blip r:embed="rId2"/>
          <a:stretch>
            <a:fillRect/>
          </a:stretch>
        </p:blipFill>
        <p:spPr>
          <a:xfrm>
            <a:off x="6518637" y="56481"/>
            <a:ext cx="2452411" cy="729028"/>
          </a:xfrm>
          <a:prstGeom prst="rect">
            <a:avLst/>
          </a:prstGeom>
        </p:spPr>
      </p:pic>
      <p:sp>
        <p:nvSpPr>
          <p:cNvPr id="8" name="Title 1">
            <a:extLst>
              <a:ext uri="{FF2B5EF4-FFF2-40B4-BE49-F238E27FC236}">
                <a16:creationId xmlns:a16="http://schemas.microsoft.com/office/drawing/2014/main" id="{1E3B7C75-25BD-4B64-9B50-5BF42B2794DE}"/>
              </a:ext>
            </a:extLst>
          </p:cNvPr>
          <p:cNvSpPr>
            <a:spLocks noGrp="1"/>
          </p:cNvSpPr>
          <p:nvPr>
            <p:ph type="title"/>
          </p:nvPr>
        </p:nvSpPr>
        <p:spPr>
          <a:xfrm>
            <a:off x="3065929" y="887895"/>
            <a:ext cx="5712946" cy="1683855"/>
          </a:xfrm>
        </p:spPr>
        <p:txBody>
          <a:bodyPr anchor="b" anchorCtr="0"/>
          <a:lstStyle>
            <a:lvl1pPr>
              <a:defRPr>
                <a:solidFill>
                  <a:schemeClr val="bg1"/>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65E4A187-ED70-4143-9D7B-C29B5B12D4CF}"/>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Tree>
    <p:extLst>
      <p:ext uri="{BB962C8B-B14F-4D97-AF65-F5344CB8AC3E}">
        <p14:creationId xmlns:p14="http://schemas.microsoft.com/office/powerpoint/2010/main" val="3185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0000" y="540000"/>
            <a:ext cx="5893226" cy="686617"/>
          </a:xfrm>
        </p:spPr>
        <p:txBody>
          <a:bodyPr/>
          <a:lstStyle/>
          <a:p>
            <a:r>
              <a:rPr lang="en-US" dirty="0"/>
              <a:t>Click to edit Master title style</a:t>
            </a:r>
          </a:p>
        </p:txBody>
      </p:sp>
      <p:sp>
        <p:nvSpPr>
          <p:cNvPr id="3" name="Content Placeholder 2"/>
          <p:cNvSpPr>
            <a:spLocks noGrp="1"/>
          </p:cNvSpPr>
          <p:nvPr>
            <p:ph idx="1"/>
          </p:nvPr>
        </p:nvSpPr>
        <p:spPr>
          <a:xfrm>
            <a:off x="540000" y="1620000"/>
            <a:ext cx="6921500" cy="3050380"/>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knife&#10;&#10;Description automatically generated">
            <a:extLst>
              <a:ext uri="{FF2B5EF4-FFF2-40B4-BE49-F238E27FC236}">
                <a16:creationId xmlns:a16="http://schemas.microsoft.com/office/drawing/2014/main" id="{0AE6487E-FE41-4102-A0CE-BB73AAA4BC67}"/>
              </a:ext>
            </a:extLst>
          </p:cNvPr>
          <p:cNvPicPr>
            <a:picLocks noChangeAspect="1"/>
          </p:cNvPicPr>
          <p:nvPr userDrawn="1"/>
        </p:nvPicPr>
        <p:blipFill>
          <a:blip r:embed="rId2"/>
          <a:stretch>
            <a:fillRect/>
          </a:stretch>
        </p:blipFill>
        <p:spPr>
          <a:xfrm>
            <a:off x="6587188" y="57866"/>
            <a:ext cx="2452411" cy="729028"/>
          </a:xfrm>
          <a:prstGeom prst="rect">
            <a:avLst/>
          </a:prstGeom>
        </p:spPr>
      </p:pic>
    </p:spTree>
    <p:extLst>
      <p:ext uri="{BB962C8B-B14F-4D97-AF65-F5344CB8AC3E}">
        <p14:creationId xmlns:p14="http://schemas.microsoft.com/office/powerpoint/2010/main" val="26099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ague titl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99D82BD-6041-4A9C-B5CC-D318A81BFA18}"/>
              </a:ext>
            </a:extLst>
          </p:cNvPr>
          <p:cNvSpPr/>
          <p:nvPr userDrawn="1"/>
        </p:nvSpPr>
        <p:spPr>
          <a:xfrm>
            <a:off x="-1218875" y="987750"/>
            <a:ext cx="3168000" cy="3168000"/>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knife&#10;&#10;Description automatically generated">
            <a:extLst>
              <a:ext uri="{FF2B5EF4-FFF2-40B4-BE49-F238E27FC236}">
                <a16:creationId xmlns:a16="http://schemas.microsoft.com/office/drawing/2014/main" id="{16BBF9B4-EA68-441E-861D-4F3FF3318DD1}"/>
              </a:ext>
            </a:extLst>
          </p:cNvPr>
          <p:cNvPicPr>
            <a:picLocks noChangeAspect="1"/>
          </p:cNvPicPr>
          <p:nvPr userDrawn="1"/>
        </p:nvPicPr>
        <p:blipFill>
          <a:blip r:embed="rId2"/>
          <a:stretch>
            <a:fillRect/>
          </a:stretch>
        </p:blipFill>
        <p:spPr>
          <a:xfrm>
            <a:off x="6518637" y="56481"/>
            <a:ext cx="2452411" cy="729028"/>
          </a:xfrm>
          <a:prstGeom prst="rect">
            <a:avLst/>
          </a:prstGeom>
        </p:spPr>
      </p:pic>
      <p:sp>
        <p:nvSpPr>
          <p:cNvPr id="8" name="Title 1">
            <a:extLst>
              <a:ext uri="{FF2B5EF4-FFF2-40B4-BE49-F238E27FC236}">
                <a16:creationId xmlns:a16="http://schemas.microsoft.com/office/drawing/2014/main" id="{401B50AD-95B1-4837-8BC2-A752B7FA4CD9}"/>
              </a:ext>
            </a:extLst>
          </p:cNvPr>
          <p:cNvSpPr>
            <a:spLocks noGrp="1"/>
          </p:cNvSpPr>
          <p:nvPr>
            <p:ph type="title"/>
          </p:nvPr>
        </p:nvSpPr>
        <p:spPr>
          <a:xfrm>
            <a:off x="3065929" y="887895"/>
            <a:ext cx="5712946" cy="1683855"/>
          </a:xfrm>
        </p:spPr>
        <p:txBody>
          <a:bodyPr anchor="b" anchorCtr="0"/>
          <a:lstStyle>
            <a:lvl1pPr>
              <a:defRPr>
                <a:solidFill>
                  <a:schemeClr val="bg1"/>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E4E991C1-3978-423F-AC66-1F5C8EBDE0C7}"/>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Tree>
    <p:extLst>
      <p:ext uri="{BB962C8B-B14F-4D97-AF65-F5344CB8AC3E}">
        <p14:creationId xmlns:p14="http://schemas.microsoft.com/office/powerpoint/2010/main" val="22365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lleague title 3">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1242A9A9-06A0-4590-BB1B-613DC0CEFC3F}"/>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9807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olleague title 4">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4A03E1A7-6113-4BD8-9680-C61DD1239CCB}"/>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40239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olleague title 5">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49C8E5AA-541B-44EC-A851-574F84A8C0B7}"/>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0597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olleague title 6">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FACC1186-E766-4F9A-8565-31197076981E}"/>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1225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ustomer title 1">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49F23701-996D-4A93-83FE-F00E93060326}"/>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4221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ustomer title 2">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16E4CBB3-54FD-45BD-A5BE-2BEF99BDF760}"/>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3074" name="Picture 2" descr="Whole area approach benefits Niddrie Mill householders | Changeworks">
            <a:extLst>
              <a:ext uri="{FF2B5EF4-FFF2-40B4-BE49-F238E27FC236}">
                <a16:creationId xmlns:a16="http://schemas.microsoft.com/office/drawing/2014/main" id="{57C4249B-8EC3-43E5-830C-942A8E7053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30" y="115211"/>
            <a:ext cx="6427679" cy="456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ustomer title 3">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1B2CD66C-638C-4709-9890-CCE1D98BACEF}"/>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10" name="Picture 9" descr="A city street&#10;&#10;Description automatically generated">
            <a:extLst>
              <a:ext uri="{FF2B5EF4-FFF2-40B4-BE49-F238E27FC236}">
                <a16:creationId xmlns:a16="http://schemas.microsoft.com/office/drawing/2014/main" id="{09B771CB-FCDE-4120-BCC5-FC597FCE6F1E}"/>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 y="-1"/>
            <a:ext cx="6365081" cy="5134499"/>
          </a:xfrm>
          <a:prstGeom prst="rect">
            <a:avLst/>
          </a:prstGeom>
        </p:spPr>
      </p:pic>
    </p:spTree>
    <p:extLst>
      <p:ext uri="{BB962C8B-B14F-4D97-AF65-F5344CB8AC3E}">
        <p14:creationId xmlns:p14="http://schemas.microsoft.com/office/powerpoint/2010/main" val="330771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ustomer title 6">
    <p:spTree>
      <p:nvGrpSpPr>
        <p:cNvPr id="1" name=""/>
        <p:cNvGrpSpPr/>
        <p:nvPr/>
      </p:nvGrpSpPr>
      <p:grpSpPr>
        <a:xfrm>
          <a:off x="0" y="0"/>
          <a:ext cx="0" cy="0"/>
          <a:chOff x="0" y="0"/>
          <a:chExt cx="0" cy="0"/>
        </a:xfrm>
      </p:grpSpPr>
      <p:pic>
        <p:nvPicPr>
          <p:cNvPr id="7" name="Picture 6" descr="A picture containing table, sitting, food, cake&#10;&#10;Description automatically generated">
            <a:extLst>
              <a:ext uri="{FF2B5EF4-FFF2-40B4-BE49-F238E27FC236}">
                <a16:creationId xmlns:a16="http://schemas.microsoft.com/office/drawing/2014/main" id="{9C1A08B1-0C59-4105-99AF-C58CD02C05A9}"/>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0" y="0"/>
            <a:ext cx="7715250" cy="5143500"/>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B746965B-60FB-40E5-9BD4-0CEA54532CF2}"/>
              </a:ext>
            </a:extLst>
          </p:cNvPr>
          <p:cNvPicPr>
            <a:picLocks noChangeAspect="1"/>
          </p:cNvPicPr>
          <p:nvPr userDrawn="1"/>
        </p:nvPicPr>
        <p:blipFill>
          <a:blip r:embed="rId4"/>
          <a:stretch>
            <a:fillRect/>
          </a:stretch>
        </p:blipFill>
        <p:spPr>
          <a:xfrm>
            <a:off x="6651159" y="0"/>
            <a:ext cx="2452411" cy="729028"/>
          </a:xfrm>
          <a:prstGeom prst="rect">
            <a:avLst/>
          </a:prstGeom>
        </p:spPr>
      </p:pic>
    </p:spTree>
    <p:extLst>
      <p:ext uri="{BB962C8B-B14F-4D97-AF65-F5344CB8AC3E}">
        <p14:creationId xmlns:p14="http://schemas.microsoft.com/office/powerpoint/2010/main" val="372582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ustomer title 7">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14971F51-6256-435D-8D28-8A0687FCB315}"/>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7" name="Picture 6" descr="A picture containing table, indoor, glass, wine&#10;&#10;Description automatically generated">
            <a:extLst>
              <a:ext uri="{FF2B5EF4-FFF2-40B4-BE49-F238E27FC236}">
                <a16:creationId xmlns:a16="http://schemas.microsoft.com/office/drawing/2014/main" id="{BB517AA7-4A9F-454F-8BDA-BE4B3D1135E3}"/>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568779" y="0"/>
            <a:ext cx="6287648" cy="4722722"/>
          </a:xfrm>
          <a:prstGeom prst="rect">
            <a:avLst/>
          </a:prstGeom>
        </p:spPr>
      </p:pic>
    </p:spTree>
    <p:extLst>
      <p:ext uri="{BB962C8B-B14F-4D97-AF65-F5344CB8AC3E}">
        <p14:creationId xmlns:p14="http://schemas.microsoft.com/office/powerpoint/2010/main" val="31591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Column)">
    <p:spTree>
      <p:nvGrpSpPr>
        <p:cNvPr id="1" name=""/>
        <p:cNvGrpSpPr/>
        <p:nvPr/>
      </p:nvGrpSpPr>
      <p:grpSpPr>
        <a:xfrm>
          <a:off x="0" y="0"/>
          <a:ext cx="0" cy="0"/>
          <a:chOff x="0" y="0"/>
          <a:chExt cx="0" cy="0"/>
        </a:xfrm>
      </p:grpSpPr>
      <p:sp>
        <p:nvSpPr>
          <p:cNvPr id="11" name="Rectangle 10"/>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0000" y="540000"/>
            <a:ext cx="5968709" cy="540000"/>
          </a:xfrm>
        </p:spPr>
        <p:txBody>
          <a:bodyPr/>
          <a:lstStyle/>
          <a:p>
            <a:r>
              <a:rPr lang="en-US" dirty="0"/>
              <a:t>Click to edit Master title style</a:t>
            </a:r>
          </a:p>
        </p:txBody>
      </p:sp>
      <p:sp>
        <p:nvSpPr>
          <p:cNvPr id="3" name="Content Placeholder 2"/>
          <p:cNvSpPr>
            <a:spLocks noGrp="1"/>
          </p:cNvSpPr>
          <p:nvPr>
            <p:ph idx="1"/>
          </p:nvPr>
        </p:nvSpPr>
        <p:spPr>
          <a:xfrm>
            <a:off x="540000" y="1620000"/>
            <a:ext cx="6921500" cy="614360"/>
          </a:xfrm>
        </p:spPr>
        <p:txBody>
          <a:bodyPr/>
          <a:lstStyle>
            <a:lvl1pPr>
              <a:defRPr>
                <a:latin typeface="+mn-lt"/>
              </a:defRPr>
            </a:lvl1pPr>
          </a:lstStyle>
          <a:p>
            <a:pPr lvl="0"/>
            <a:r>
              <a:rPr lang="en-US" dirty="0"/>
              <a:t>Edit Master text styles</a:t>
            </a:r>
          </a:p>
        </p:txBody>
      </p:sp>
      <p:sp>
        <p:nvSpPr>
          <p:cNvPr id="7" name="Content Placeholder 2"/>
          <p:cNvSpPr>
            <a:spLocks noGrp="1"/>
          </p:cNvSpPr>
          <p:nvPr>
            <p:ph idx="10"/>
          </p:nvPr>
        </p:nvSpPr>
        <p:spPr>
          <a:xfrm>
            <a:off x="557214" y="2340000"/>
            <a:ext cx="6921500" cy="2351315"/>
          </a:xfrm>
        </p:spPr>
        <p:txBody>
          <a:bodyPr numCol="2" spcCol="180000"/>
          <a:lstStyle>
            <a:lvl1pPr>
              <a:defRPr sz="11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knife&#10;&#10;Description automatically generated">
            <a:extLst>
              <a:ext uri="{FF2B5EF4-FFF2-40B4-BE49-F238E27FC236}">
                <a16:creationId xmlns:a16="http://schemas.microsoft.com/office/drawing/2014/main" id="{14CAF362-01FD-4006-A1D3-C406DB57034B}"/>
              </a:ext>
            </a:extLst>
          </p:cNvPr>
          <p:cNvPicPr>
            <a:picLocks noChangeAspect="1"/>
          </p:cNvPicPr>
          <p:nvPr userDrawn="1"/>
        </p:nvPicPr>
        <p:blipFill>
          <a:blip r:embed="rId2"/>
          <a:stretch>
            <a:fillRect/>
          </a:stretch>
        </p:blipFill>
        <p:spPr>
          <a:xfrm>
            <a:off x="6677979" y="65699"/>
            <a:ext cx="2452411" cy="729028"/>
          </a:xfrm>
          <a:prstGeom prst="rect">
            <a:avLst/>
          </a:prstGeom>
        </p:spPr>
      </p:pic>
    </p:spTree>
    <p:extLst>
      <p:ext uri="{BB962C8B-B14F-4D97-AF65-F5344CB8AC3E}">
        <p14:creationId xmlns:p14="http://schemas.microsoft.com/office/powerpoint/2010/main" val="41778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ustomer title 8">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36248EC6-60FC-4055-838D-589E8621F70A}"/>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7" name="Picture 6" descr="A picture containing phone&#10;&#10;Description automatically generated">
            <a:extLst>
              <a:ext uri="{FF2B5EF4-FFF2-40B4-BE49-F238E27FC236}">
                <a16:creationId xmlns:a16="http://schemas.microsoft.com/office/drawing/2014/main" id="{4B1CA743-DC08-422D-B0F9-A7E9092F2818}"/>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704" y="163741"/>
            <a:ext cx="3485809" cy="2325007"/>
          </a:xfrm>
          <a:prstGeom prst="rect">
            <a:avLst/>
          </a:prstGeom>
        </p:spPr>
      </p:pic>
      <p:pic>
        <p:nvPicPr>
          <p:cNvPr id="10" name="Picture 9" descr="A computer sitting on top of a table&#10;&#10;Description automatically generated">
            <a:extLst>
              <a:ext uri="{FF2B5EF4-FFF2-40B4-BE49-F238E27FC236}">
                <a16:creationId xmlns:a16="http://schemas.microsoft.com/office/drawing/2014/main" id="{6642A080-D7BD-4114-AA77-DA8B9740319F}"/>
              </a:ext>
            </a:extLst>
          </p:cNvPr>
          <p:cNvPicPr>
            <a:picLocks noChangeAspect="1"/>
          </p:cNvPicPr>
          <p:nvPr userDrawn="1"/>
        </p:nvPicPr>
        <p:blipFill>
          <a:blip r:embed="rId5">
            <a:extLst>
              <a:ext uri="{837473B0-CC2E-450A-ABE3-18F120FF3D39}">
                <a1611:picAttrSrcUrl xmlns:a1611="http://schemas.microsoft.com/office/drawing/2016/11/main" r:id="rId6"/>
              </a:ext>
            </a:extLst>
          </a:blip>
          <a:stretch>
            <a:fillRect/>
          </a:stretch>
        </p:blipFill>
        <p:spPr>
          <a:xfrm>
            <a:off x="0" y="2488748"/>
            <a:ext cx="3487512" cy="2325008"/>
          </a:xfrm>
          <a:prstGeom prst="rect">
            <a:avLst/>
          </a:prstGeom>
        </p:spPr>
      </p:pic>
    </p:spTree>
    <p:extLst>
      <p:ext uri="{BB962C8B-B14F-4D97-AF65-F5344CB8AC3E}">
        <p14:creationId xmlns:p14="http://schemas.microsoft.com/office/powerpoint/2010/main" val="8274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Apprentice title 3">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D442DD13-6534-4470-8B45-9F02667F0EE0}"/>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1030" name="Picture 6" descr="Another step closer to affordable green homes in the Borders - Eildon Group">
            <a:extLst>
              <a:ext uri="{FF2B5EF4-FFF2-40B4-BE49-F238E27FC236}">
                <a16:creationId xmlns:a16="http://schemas.microsoft.com/office/drawing/2014/main" id="{022A5196-DCC5-4B7B-99F6-2832533EBA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551" y="134302"/>
            <a:ext cx="6512746" cy="433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ustomer title 9">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4E56E632-C369-4EA0-8584-D139464631DC}"/>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1026" name="Picture 2" descr="North View Housing Association">
            <a:extLst>
              <a:ext uri="{FF2B5EF4-FFF2-40B4-BE49-F238E27FC236}">
                <a16:creationId xmlns:a16="http://schemas.microsoft.com/office/drawing/2014/main" id="{B45D3FA8-DD5B-412B-B57D-FEA329592F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78" y="401037"/>
            <a:ext cx="6160529" cy="1427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th View Housing Association">
            <a:extLst>
              <a:ext uri="{FF2B5EF4-FFF2-40B4-BE49-F238E27FC236}">
                <a16:creationId xmlns:a16="http://schemas.microsoft.com/office/drawing/2014/main" id="{773721BA-EDDE-4762-82E7-5FE13F7C3D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277" y="1856132"/>
            <a:ext cx="6160529" cy="1427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rth View Housing Association">
            <a:extLst>
              <a:ext uri="{FF2B5EF4-FFF2-40B4-BE49-F238E27FC236}">
                <a16:creationId xmlns:a16="http://schemas.microsoft.com/office/drawing/2014/main" id="{89AEFFC7-6751-44F8-A907-D3595B4A208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276" y="3327951"/>
            <a:ext cx="6160529" cy="142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Customer title 10">
    <p:spTree>
      <p:nvGrpSpPr>
        <p:cNvPr id="1" name=""/>
        <p:cNvGrpSpPr/>
        <p:nvPr/>
      </p:nvGrpSpPr>
      <p:grpSpPr>
        <a:xfrm>
          <a:off x="0" y="0"/>
          <a:ext cx="0" cy="0"/>
          <a:chOff x="0" y="0"/>
          <a:chExt cx="0" cy="0"/>
        </a:xfrm>
      </p:grpSpPr>
      <p:pic>
        <p:nvPicPr>
          <p:cNvPr id="1026" name="Picture 2" descr="Edinburgh Council to provide 'one stop shop' for developers in-house -  Scottish Housing News">
            <a:extLst>
              <a:ext uri="{FF2B5EF4-FFF2-40B4-BE49-F238E27FC236}">
                <a16:creationId xmlns:a16="http://schemas.microsoft.com/office/drawing/2014/main" id="{9D089D28-E590-4B2E-B63E-88F459F328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15072" cy="47055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knife&#10;&#10;Description automatically generated">
            <a:extLst>
              <a:ext uri="{FF2B5EF4-FFF2-40B4-BE49-F238E27FC236}">
                <a16:creationId xmlns:a16="http://schemas.microsoft.com/office/drawing/2014/main" id="{AC6BCFAF-B855-4007-A404-C2E53F81815E}"/>
              </a:ext>
            </a:extLst>
          </p:cNvPr>
          <p:cNvPicPr>
            <a:picLocks noChangeAspect="1"/>
          </p:cNvPicPr>
          <p:nvPr userDrawn="1"/>
        </p:nvPicPr>
        <p:blipFill>
          <a:blip r:embed="rId3"/>
          <a:stretch>
            <a:fillRect/>
          </a:stretch>
        </p:blipFill>
        <p:spPr>
          <a:xfrm>
            <a:off x="6651159" y="0"/>
            <a:ext cx="2452411" cy="729028"/>
          </a:xfrm>
          <a:prstGeom prst="rect">
            <a:avLst/>
          </a:prstGeom>
        </p:spPr>
      </p:pic>
    </p:spTree>
    <p:extLst>
      <p:ext uri="{BB962C8B-B14F-4D97-AF65-F5344CB8AC3E}">
        <p14:creationId xmlns:p14="http://schemas.microsoft.com/office/powerpoint/2010/main" val="77359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Apprentice title 1">
    <p:spTree>
      <p:nvGrpSpPr>
        <p:cNvPr id="1" name=""/>
        <p:cNvGrpSpPr/>
        <p:nvPr/>
      </p:nvGrpSpPr>
      <p:grpSpPr>
        <a:xfrm>
          <a:off x="0" y="0"/>
          <a:ext cx="0" cy="0"/>
          <a:chOff x="0" y="0"/>
          <a:chExt cx="0" cy="0"/>
        </a:xfrm>
      </p:grpSpPr>
      <p:pic>
        <p:nvPicPr>
          <p:cNvPr id="3074" name="Picture 2" descr="About">
            <a:extLst>
              <a:ext uri="{FF2B5EF4-FFF2-40B4-BE49-F238E27FC236}">
                <a16:creationId xmlns:a16="http://schemas.microsoft.com/office/drawing/2014/main" id="{0E82E4BA-345E-45CC-B463-E3EEDDC139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30" y="202746"/>
            <a:ext cx="7107011" cy="47380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knife&#10;&#10;Description automatically generated">
            <a:extLst>
              <a:ext uri="{FF2B5EF4-FFF2-40B4-BE49-F238E27FC236}">
                <a16:creationId xmlns:a16="http://schemas.microsoft.com/office/drawing/2014/main" id="{E5A3FB23-E8D8-4A68-B959-05714D8C1580}"/>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49416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Apprentice title 2">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163942-0E15-4001-BA72-A12EF69E59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41" y="56480"/>
            <a:ext cx="7236910" cy="4711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knife&#10;&#10;Description automatically generated">
            <a:extLst>
              <a:ext uri="{FF2B5EF4-FFF2-40B4-BE49-F238E27FC236}">
                <a16:creationId xmlns:a16="http://schemas.microsoft.com/office/drawing/2014/main" id="{44FF3A42-D28F-4B3D-89A9-FFFC10EB086F}"/>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6629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Development title 2">
    <p:spTree>
      <p:nvGrpSpPr>
        <p:cNvPr id="1" name=""/>
        <p:cNvGrpSpPr/>
        <p:nvPr/>
      </p:nvGrpSpPr>
      <p:grpSpPr>
        <a:xfrm>
          <a:off x="0" y="0"/>
          <a:ext cx="0" cy="0"/>
          <a:chOff x="0" y="0"/>
          <a:chExt cx="0" cy="0"/>
        </a:xfrm>
      </p:grpSpPr>
      <p:pic>
        <p:nvPicPr>
          <p:cNvPr id="7" name="Picture 6" descr="A group of people in a park&#10;&#10;Description automatically generated">
            <a:extLst>
              <a:ext uri="{FF2B5EF4-FFF2-40B4-BE49-F238E27FC236}">
                <a16:creationId xmlns:a16="http://schemas.microsoft.com/office/drawing/2014/main" id="{1B0EB99B-8442-4F1B-AA85-94682CB44762}"/>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42862" y="420995"/>
            <a:ext cx="9002464" cy="4501232"/>
          </a:xfrm>
          <a:prstGeom prst="rect">
            <a:avLst/>
          </a:prstGeom>
        </p:spPr>
      </p:pic>
      <p:pic>
        <p:nvPicPr>
          <p:cNvPr id="3" name="Picture 2" descr="A picture containing knife&#10;&#10;Description automatically generated">
            <a:extLst>
              <a:ext uri="{FF2B5EF4-FFF2-40B4-BE49-F238E27FC236}">
                <a16:creationId xmlns:a16="http://schemas.microsoft.com/office/drawing/2014/main" id="{99CCE18C-AF26-4C15-A12E-E8192202565E}"/>
              </a:ext>
            </a:extLst>
          </p:cNvPr>
          <p:cNvPicPr>
            <a:picLocks noChangeAspect="1"/>
          </p:cNvPicPr>
          <p:nvPr userDrawn="1"/>
        </p:nvPicPr>
        <p:blipFill>
          <a:blip r:embed="rId4"/>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9759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Development titl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8"/>
            <a:ext cx="8964000" cy="4607705"/>
          </a:xfrm>
          <a:prstGeom prst="rect">
            <a:avLst/>
          </a:prstGeom>
        </p:spPr>
      </p:pic>
      <p:pic>
        <p:nvPicPr>
          <p:cNvPr id="3" name="Picture 2" descr="A picture containing knife&#10;&#10;Description automatically generated">
            <a:extLst>
              <a:ext uri="{FF2B5EF4-FFF2-40B4-BE49-F238E27FC236}">
                <a16:creationId xmlns:a16="http://schemas.microsoft.com/office/drawing/2014/main" id="{E2BFA67E-2C19-406B-B99A-EC74D314A979}"/>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61805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Development titl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8"/>
            <a:ext cx="8964000" cy="4607705"/>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248E4D93-3870-49FC-8ED1-60BE1E458BC7}"/>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89539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Development titl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8"/>
            <a:ext cx="8964000" cy="4607705"/>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684C7D1A-FAA8-409F-8557-3CEFB7DA3B57}"/>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7663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3 Column)">
    <p:spTree>
      <p:nvGrpSpPr>
        <p:cNvPr id="1" name=""/>
        <p:cNvGrpSpPr/>
        <p:nvPr/>
      </p:nvGrpSpPr>
      <p:grpSpPr>
        <a:xfrm>
          <a:off x="0" y="0"/>
          <a:ext cx="0" cy="0"/>
          <a:chOff x="0" y="0"/>
          <a:chExt cx="0" cy="0"/>
        </a:xfrm>
      </p:grpSpPr>
      <p:sp>
        <p:nvSpPr>
          <p:cNvPr id="12" name="Rectangle 11"/>
          <p:cNvSpPr/>
          <p:nvPr userDrawn="1"/>
        </p:nvSpPr>
        <p:spPr>
          <a:xfrm>
            <a:off x="0" y="189914"/>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p:cNvSpPr>
            <a:spLocks noGrp="1"/>
          </p:cNvSpPr>
          <p:nvPr>
            <p:ph type="title"/>
          </p:nvPr>
        </p:nvSpPr>
        <p:spPr>
          <a:xfrm>
            <a:off x="540000" y="540000"/>
            <a:ext cx="6068323" cy="686617"/>
          </a:xfrm>
        </p:spPr>
        <p:txBody>
          <a:bodyPr/>
          <a:lstStyle>
            <a:lvl1pPr>
              <a:defRPr>
                <a:solidFill>
                  <a:srgbClr val="000099"/>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40000" y="1620000"/>
            <a:ext cx="6921500" cy="614360"/>
          </a:xfrm>
        </p:spPr>
        <p:txBody>
          <a:bodyPr/>
          <a:lstStyle>
            <a:lvl1pPr>
              <a:defRPr>
                <a:latin typeface="Century Gothic" panose="020B0502020202020204" pitchFamily="34" charset="0"/>
              </a:defRPr>
            </a:lvl1pPr>
          </a:lstStyle>
          <a:p>
            <a:pPr lvl="0"/>
            <a:r>
              <a:rPr lang="en-US" dirty="0"/>
              <a:t>Edit Master text styles</a:t>
            </a:r>
          </a:p>
        </p:txBody>
      </p:sp>
      <p:sp>
        <p:nvSpPr>
          <p:cNvPr id="7" name="Content Placeholder 2"/>
          <p:cNvSpPr>
            <a:spLocks noGrp="1"/>
          </p:cNvSpPr>
          <p:nvPr>
            <p:ph idx="10"/>
          </p:nvPr>
        </p:nvSpPr>
        <p:spPr>
          <a:xfrm>
            <a:off x="557214" y="2286000"/>
            <a:ext cx="6921500" cy="2351315"/>
          </a:xfrm>
        </p:spPr>
        <p:txBody>
          <a:bodyPr numCol="3" spcCol="180000"/>
          <a:lstStyle>
            <a:lvl1pPr>
              <a:defRPr sz="11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knife&#10;&#10;Description automatically generated">
            <a:extLst>
              <a:ext uri="{FF2B5EF4-FFF2-40B4-BE49-F238E27FC236}">
                <a16:creationId xmlns:a16="http://schemas.microsoft.com/office/drawing/2014/main" id="{438AC3F3-140C-482C-BC84-76D05572050B}"/>
              </a:ext>
            </a:extLst>
          </p:cNvPr>
          <p:cNvPicPr>
            <a:picLocks noChangeAspect="1"/>
          </p:cNvPicPr>
          <p:nvPr userDrawn="1"/>
        </p:nvPicPr>
        <p:blipFill>
          <a:blip r:embed="rId2"/>
          <a:stretch>
            <a:fillRect/>
          </a:stretch>
        </p:blipFill>
        <p:spPr>
          <a:xfrm>
            <a:off x="6697931" y="15829"/>
            <a:ext cx="2446069" cy="727143"/>
          </a:xfrm>
          <a:prstGeom prst="rect">
            <a:avLst/>
          </a:prstGeom>
        </p:spPr>
      </p:pic>
    </p:spTree>
    <p:extLst>
      <p:ext uri="{BB962C8B-B14F-4D97-AF65-F5344CB8AC3E}">
        <p14:creationId xmlns:p14="http://schemas.microsoft.com/office/powerpoint/2010/main" val="19372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Development title 6">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4E145B81-F3AB-404A-81B7-CD6239D2CED3}"/>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7" name="Picture 6" descr="A tall brown brick building&#10;&#10;Description automatically generated">
            <a:extLst>
              <a:ext uri="{FF2B5EF4-FFF2-40B4-BE49-F238E27FC236}">
                <a16:creationId xmlns:a16="http://schemas.microsoft.com/office/drawing/2014/main" id="{3E134C66-7B75-4041-A347-5E035B223FC3}"/>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08467" y="118240"/>
            <a:ext cx="6542692" cy="4907019"/>
          </a:xfrm>
          <a:prstGeom prst="rect">
            <a:avLst/>
          </a:prstGeom>
        </p:spPr>
      </p:pic>
    </p:spTree>
    <p:extLst>
      <p:ext uri="{BB962C8B-B14F-4D97-AF65-F5344CB8AC3E}">
        <p14:creationId xmlns:p14="http://schemas.microsoft.com/office/powerpoint/2010/main" val="31745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Development title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5"/>
            <a:ext cx="9144000" cy="4700230"/>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B064375B-DB72-4A52-9111-AB13B451C3B3}"/>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764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 and Large Image">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7127" y="811409"/>
            <a:ext cx="4302577" cy="1019346"/>
          </a:xfrm>
        </p:spPr>
        <p:txBody>
          <a:bodyPr/>
          <a:lstStyle/>
          <a:p>
            <a:r>
              <a:rPr lang="en-US" dirty="0"/>
              <a:t>Click to edit Master title style</a:t>
            </a:r>
          </a:p>
        </p:txBody>
      </p:sp>
      <p:sp>
        <p:nvSpPr>
          <p:cNvPr id="3" name="Content Placeholder 2"/>
          <p:cNvSpPr>
            <a:spLocks noGrp="1"/>
          </p:cNvSpPr>
          <p:nvPr>
            <p:ph idx="1"/>
          </p:nvPr>
        </p:nvSpPr>
        <p:spPr>
          <a:xfrm>
            <a:off x="4320000" y="1908000"/>
            <a:ext cx="4302578" cy="2697277"/>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knife&#10;&#10;Description automatically generated">
            <a:extLst>
              <a:ext uri="{FF2B5EF4-FFF2-40B4-BE49-F238E27FC236}">
                <a16:creationId xmlns:a16="http://schemas.microsoft.com/office/drawing/2014/main" id="{C1E04D17-37C3-4F3A-85FD-199F2A223D00}"/>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14443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and Large Image (2 Column)">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9999" y="843274"/>
            <a:ext cx="4302577" cy="1019344"/>
          </a:xfrm>
        </p:spPr>
        <p:txBody>
          <a:bodyPr/>
          <a:lstStyle/>
          <a:p>
            <a:r>
              <a:rPr lang="en-US" dirty="0"/>
              <a:t>Click to edit Master title style</a:t>
            </a:r>
          </a:p>
        </p:txBody>
      </p:sp>
      <p:sp>
        <p:nvSpPr>
          <p:cNvPr id="3" name="Content Placeholder 2"/>
          <p:cNvSpPr>
            <a:spLocks noGrp="1"/>
          </p:cNvSpPr>
          <p:nvPr>
            <p:ph idx="1"/>
          </p:nvPr>
        </p:nvSpPr>
        <p:spPr>
          <a:xfrm>
            <a:off x="4320000" y="2808000"/>
            <a:ext cx="4302578" cy="1898618"/>
          </a:xfrm>
        </p:spPr>
        <p:txBody>
          <a:bodyPr numCol="2" spcCol="180000"/>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4320000" y="1944000"/>
            <a:ext cx="4302578" cy="798660"/>
          </a:xfrm>
        </p:spPr>
        <p:txBody>
          <a:bodyPr/>
          <a:lstStyle>
            <a:lvl1pPr>
              <a:defRPr>
                <a:latin typeface="+mn-lt"/>
              </a:defRPr>
            </a:lvl1pPr>
          </a:lstStyle>
          <a:p>
            <a:pPr lvl="0"/>
            <a:r>
              <a:rPr lang="en-US" dirty="0"/>
              <a:t>Edit Master text styles</a:t>
            </a:r>
          </a:p>
        </p:txBody>
      </p:sp>
      <p:pic>
        <p:nvPicPr>
          <p:cNvPr id="4" name="Picture 3" descr="A picture containing knife&#10;&#10;Description automatically generated">
            <a:extLst>
              <a:ext uri="{FF2B5EF4-FFF2-40B4-BE49-F238E27FC236}">
                <a16:creationId xmlns:a16="http://schemas.microsoft.com/office/drawing/2014/main" id="{146378F4-16F7-4AB1-BDB6-301755FBAD63}"/>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41381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 and Large Image">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0000"/>
            <a:ext cx="3949700" cy="4603750"/>
          </a:xfrm>
          <a:prstGeom prst="rect">
            <a:avLst/>
          </a:prstGeom>
        </p:spPr>
      </p:pic>
      <p:sp>
        <p:nvSpPr>
          <p:cNvPr id="2" name="Title 1"/>
          <p:cNvSpPr>
            <a:spLocks noGrp="1"/>
          </p:cNvSpPr>
          <p:nvPr>
            <p:ph type="title"/>
          </p:nvPr>
        </p:nvSpPr>
        <p:spPr>
          <a:xfrm>
            <a:off x="4317128" y="826895"/>
            <a:ext cx="4305450" cy="1019346"/>
          </a:xfrm>
        </p:spPr>
        <p:txBody>
          <a:bodyPr/>
          <a:lstStyle/>
          <a:p>
            <a:r>
              <a:rPr lang="en-US" dirty="0"/>
              <a:t>Click to edit Master title style</a:t>
            </a:r>
          </a:p>
        </p:txBody>
      </p:sp>
      <p:sp>
        <p:nvSpPr>
          <p:cNvPr id="3" name="Content Placeholder 2"/>
          <p:cNvSpPr>
            <a:spLocks noGrp="1"/>
          </p:cNvSpPr>
          <p:nvPr>
            <p:ph idx="1"/>
          </p:nvPr>
        </p:nvSpPr>
        <p:spPr>
          <a:xfrm>
            <a:off x="4320000" y="1908000"/>
            <a:ext cx="4302578" cy="2697277"/>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knife&#10;&#10;Description automatically generated">
            <a:extLst>
              <a:ext uri="{FF2B5EF4-FFF2-40B4-BE49-F238E27FC236}">
                <a16:creationId xmlns:a16="http://schemas.microsoft.com/office/drawing/2014/main" id="{2B3DC75D-4104-422A-9530-5D27541B08A4}"/>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1082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ntent and Large Image (2 Column)">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4250"/>
            <a:ext cx="3949700" cy="4603750"/>
          </a:xfrm>
          <a:prstGeom prst="rect">
            <a:avLst/>
          </a:prstGeom>
        </p:spPr>
      </p:pic>
      <p:sp>
        <p:nvSpPr>
          <p:cNvPr id="2" name="Title 1"/>
          <p:cNvSpPr>
            <a:spLocks noGrp="1"/>
          </p:cNvSpPr>
          <p:nvPr>
            <p:ph type="title"/>
          </p:nvPr>
        </p:nvSpPr>
        <p:spPr>
          <a:xfrm>
            <a:off x="4317128" y="840797"/>
            <a:ext cx="4305450" cy="1019344"/>
          </a:xfrm>
        </p:spPr>
        <p:txBody>
          <a:bodyPr/>
          <a:lstStyle/>
          <a:p>
            <a:r>
              <a:rPr lang="en-US" dirty="0"/>
              <a:t>Click to edit Master title style</a:t>
            </a:r>
          </a:p>
        </p:txBody>
      </p:sp>
      <p:sp>
        <p:nvSpPr>
          <p:cNvPr id="3" name="Content Placeholder 2"/>
          <p:cNvSpPr>
            <a:spLocks noGrp="1"/>
          </p:cNvSpPr>
          <p:nvPr>
            <p:ph idx="1"/>
          </p:nvPr>
        </p:nvSpPr>
        <p:spPr>
          <a:xfrm>
            <a:off x="4320000" y="2808000"/>
            <a:ext cx="4302578" cy="1898618"/>
          </a:xfrm>
        </p:spPr>
        <p:txBody>
          <a:bodyPr numCol="2" spcCol="180000"/>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4320000" y="1944000"/>
            <a:ext cx="4302578" cy="798660"/>
          </a:xfrm>
        </p:spPr>
        <p:txBody>
          <a:bodyPr/>
          <a:lstStyle>
            <a:lvl1pPr>
              <a:defRPr>
                <a:latin typeface="+mn-lt"/>
              </a:defRPr>
            </a:lvl1pPr>
          </a:lstStyle>
          <a:p>
            <a:pPr lvl="0"/>
            <a:r>
              <a:rPr lang="en-US" dirty="0"/>
              <a:t>Edit Master text styles</a:t>
            </a:r>
          </a:p>
        </p:txBody>
      </p:sp>
      <p:pic>
        <p:nvPicPr>
          <p:cNvPr id="5" name="Picture 4" descr="A picture containing knife&#10;&#10;Description automatically generated">
            <a:extLst>
              <a:ext uri="{FF2B5EF4-FFF2-40B4-BE49-F238E27FC236}">
                <a16:creationId xmlns:a16="http://schemas.microsoft.com/office/drawing/2014/main" id="{185290DD-A41C-49CB-8218-E12AA84DDB6C}"/>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4661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and Small Image">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0000" y="866878"/>
            <a:ext cx="5572642" cy="661612"/>
          </a:xfrm>
        </p:spPr>
        <p:txBody>
          <a:bodyPr/>
          <a:lstStyle/>
          <a:p>
            <a:r>
              <a:rPr lang="en-US" dirty="0"/>
              <a:t>Click to edit Master title style</a:t>
            </a:r>
          </a:p>
        </p:txBody>
      </p:sp>
      <p:sp>
        <p:nvSpPr>
          <p:cNvPr id="3" name="Content Placeholder 2"/>
          <p:cNvSpPr>
            <a:spLocks noGrp="1"/>
          </p:cNvSpPr>
          <p:nvPr>
            <p:ph idx="1"/>
          </p:nvPr>
        </p:nvSpPr>
        <p:spPr>
          <a:xfrm>
            <a:off x="3060000" y="1609859"/>
            <a:ext cx="5572642" cy="3055012"/>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knife&#10;&#10;Description automatically generated">
            <a:extLst>
              <a:ext uri="{FF2B5EF4-FFF2-40B4-BE49-F238E27FC236}">
                <a16:creationId xmlns:a16="http://schemas.microsoft.com/office/drawing/2014/main" id="{F087A8FD-E82F-482F-86AB-183026654AA8}"/>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6" name="Picture 5" descr="A picture containing table, sitting, food, cake&#10;&#10;Description automatically generated">
            <a:extLst>
              <a:ext uri="{FF2B5EF4-FFF2-40B4-BE49-F238E27FC236}">
                <a16:creationId xmlns:a16="http://schemas.microsoft.com/office/drawing/2014/main" id="{B3A08F61-721A-4822-85F0-D82513C6CC2B}"/>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0" y="451262"/>
            <a:ext cx="2698744" cy="4213609"/>
          </a:xfrm>
          <a:prstGeom prst="rect">
            <a:avLst/>
          </a:prstGeom>
        </p:spPr>
      </p:pic>
    </p:spTree>
    <p:extLst>
      <p:ext uri="{BB962C8B-B14F-4D97-AF65-F5344CB8AC3E}">
        <p14:creationId xmlns:p14="http://schemas.microsoft.com/office/powerpoint/2010/main" val="39425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Large Image">
    <p:spTree>
      <p:nvGrpSpPr>
        <p:cNvPr id="1" name=""/>
        <p:cNvGrpSpPr/>
        <p:nvPr/>
      </p:nvGrpSpPr>
      <p:grpSpPr>
        <a:xfrm>
          <a:off x="0" y="0"/>
          <a:ext cx="0" cy="0"/>
          <a:chOff x="0" y="0"/>
          <a:chExt cx="0" cy="0"/>
        </a:xfrm>
      </p:grpSpPr>
      <p:sp>
        <p:nvSpPr>
          <p:cNvPr id="11" name="Rectangle 10"/>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p:cNvSpPr>
            <a:spLocks noGrp="1"/>
          </p:cNvSpPr>
          <p:nvPr>
            <p:ph type="title"/>
          </p:nvPr>
        </p:nvSpPr>
        <p:spPr>
          <a:xfrm>
            <a:off x="4319999" y="909028"/>
            <a:ext cx="4467319" cy="650318"/>
          </a:xfrm>
        </p:spPr>
        <p:txBody>
          <a:bodyPr/>
          <a:lstStyle>
            <a:lvl1pPr>
              <a:defRPr>
                <a:solidFill>
                  <a:srgbClr val="000099"/>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320000" y="1800000"/>
            <a:ext cx="4302578" cy="2697277"/>
          </a:xfrm>
        </p:spPr>
        <p:txBody>
          <a:bodyPr/>
          <a:lstStyle>
            <a:lvl1pPr>
              <a:defRPr>
                <a:latin typeface="Century Gothic" panose="020B0502020202020204" pitchFamily="34" charset="0"/>
              </a:defRPr>
            </a:lvl1pPr>
            <a:lvl2pPr>
              <a:defRPr>
                <a:latin typeface="Century Gothic" panose="020B0502020202020204" pitchFamily="34" charset="0"/>
              </a:defRPr>
            </a:lvl2pPr>
            <a:lvl3pPr>
              <a:buClr>
                <a:srgbClr val="000099"/>
              </a:buClr>
              <a:defRPr>
                <a:latin typeface="Century Gothic" panose="020B0502020202020204" pitchFamily="34" charset="0"/>
              </a:defRPr>
            </a:lvl3pPr>
            <a:lvl4pPr>
              <a:buClr>
                <a:srgbClr val="000099"/>
              </a:buCl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0" y="179999"/>
            <a:ext cx="3951288" cy="4608000"/>
          </a:xfrm>
          <a:solidFill>
            <a:schemeClr val="accent4"/>
          </a:solidFill>
        </p:spPr>
        <p:txBody>
          <a:bodyPr/>
          <a:lstStyle>
            <a:lvl1pPr>
              <a:defRPr>
                <a:latin typeface="Century Gothic" panose="020B0502020202020204" pitchFamily="34" charset="0"/>
              </a:defRPr>
            </a:lvl1pPr>
          </a:lstStyle>
          <a:p>
            <a:r>
              <a:rPr lang="en-US"/>
              <a:t>Click icon to add picture</a:t>
            </a:r>
          </a:p>
        </p:txBody>
      </p:sp>
      <p:pic>
        <p:nvPicPr>
          <p:cNvPr id="5" name="Picture 4" descr="A picture containing knife&#10;&#10;Description automatically generated">
            <a:extLst>
              <a:ext uri="{FF2B5EF4-FFF2-40B4-BE49-F238E27FC236}">
                <a16:creationId xmlns:a16="http://schemas.microsoft.com/office/drawing/2014/main" id="{28709127-C48B-4C60-8AA6-D7414098242A}"/>
              </a:ext>
            </a:extLst>
          </p:cNvPr>
          <p:cNvPicPr>
            <a:picLocks noChangeAspect="1"/>
          </p:cNvPicPr>
          <p:nvPr userDrawn="1"/>
        </p:nvPicPr>
        <p:blipFill>
          <a:blip r:embed="rId2"/>
          <a:stretch>
            <a:fillRect/>
          </a:stretch>
        </p:blipFill>
        <p:spPr>
          <a:xfrm>
            <a:off x="6691589" y="80535"/>
            <a:ext cx="2452411" cy="729028"/>
          </a:xfrm>
          <a:prstGeom prst="rect">
            <a:avLst/>
          </a:prstGeom>
        </p:spPr>
      </p:pic>
    </p:spTree>
    <p:extLst>
      <p:ext uri="{BB962C8B-B14F-4D97-AF65-F5344CB8AC3E}">
        <p14:creationId xmlns:p14="http://schemas.microsoft.com/office/powerpoint/2010/main" val="29796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Large Image (2 Column)">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5"/>
          <p:cNvSpPr>
            <a:spLocks noGrp="1"/>
          </p:cNvSpPr>
          <p:nvPr>
            <p:ph type="pic" sz="quarter" idx="10"/>
          </p:nvPr>
        </p:nvSpPr>
        <p:spPr>
          <a:xfrm>
            <a:off x="0" y="179999"/>
            <a:ext cx="3951288" cy="4608000"/>
          </a:xfrm>
          <a:solidFill>
            <a:schemeClr val="accent4"/>
          </a:solidFill>
        </p:spPr>
        <p:txBody>
          <a:bodyPr/>
          <a:lstStyle/>
          <a:p>
            <a:r>
              <a:rPr lang="en-US"/>
              <a:t>Click icon to add picture</a:t>
            </a:r>
          </a:p>
        </p:txBody>
      </p:sp>
      <p:sp>
        <p:nvSpPr>
          <p:cNvPr id="2" name="Title 1"/>
          <p:cNvSpPr>
            <a:spLocks noGrp="1"/>
          </p:cNvSpPr>
          <p:nvPr>
            <p:ph type="title"/>
          </p:nvPr>
        </p:nvSpPr>
        <p:spPr>
          <a:xfrm>
            <a:off x="4320000" y="909028"/>
            <a:ext cx="4302578" cy="650316"/>
          </a:xfrm>
        </p:spPr>
        <p:txBody>
          <a:bodyPr/>
          <a:lstStyle/>
          <a:p>
            <a:r>
              <a:rPr lang="en-US" dirty="0"/>
              <a:t>Click to edit Master title style</a:t>
            </a:r>
          </a:p>
        </p:txBody>
      </p:sp>
      <p:sp>
        <p:nvSpPr>
          <p:cNvPr id="3" name="Content Placeholder 2"/>
          <p:cNvSpPr>
            <a:spLocks noGrp="1"/>
          </p:cNvSpPr>
          <p:nvPr>
            <p:ph idx="1"/>
          </p:nvPr>
        </p:nvSpPr>
        <p:spPr>
          <a:xfrm>
            <a:off x="4320000" y="2808000"/>
            <a:ext cx="4302578" cy="1898618"/>
          </a:xfrm>
        </p:spPr>
        <p:txBody>
          <a:bodyPr numCol="2" spcCol="180000"/>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4320000" y="1800000"/>
            <a:ext cx="4302578" cy="798660"/>
          </a:xfrm>
        </p:spPr>
        <p:txBody>
          <a:bodyPr/>
          <a:lstStyle>
            <a:lvl1pPr>
              <a:defRPr>
                <a:latin typeface="+mn-lt"/>
              </a:defRPr>
            </a:lvl1pPr>
          </a:lstStyle>
          <a:p>
            <a:pPr lvl="0"/>
            <a:r>
              <a:rPr lang="en-US" dirty="0"/>
              <a:t>Edit Master text styles</a:t>
            </a:r>
          </a:p>
        </p:txBody>
      </p:sp>
      <p:pic>
        <p:nvPicPr>
          <p:cNvPr id="4" name="Picture 3" descr="A picture containing knife&#10;&#10;Description automatically generated">
            <a:extLst>
              <a:ext uri="{FF2B5EF4-FFF2-40B4-BE49-F238E27FC236}">
                <a16:creationId xmlns:a16="http://schemas.microsoft.com/office/drawing/2014/main" id="{8ABAEA5A-30D5-4AF7-86E7-43EBAFE22B21}"/>
              </a:ext>
            </a:extLst>
          </p:cNvPr>
          <p:cNvPicPr>
            <a:picLocks noChangeAspect="1"/>
          </p:cNvPicPr>
          <p:nvPr userDrawn="1"/>
        </p:nvPicPr>
        <p:blipFill>
          <a:blip r:embed="rId2"/>
          <a:stretch>
            <a:fillRect/>
          </a:stretch>
        </p:blipFill>
        <p:spPr>
          <a:xfrm>
            <a:off x="6693065" y="55158"/>
            <a:ext cx="2452411" cy="729028"/>
          </a:xfrm>
          <a:prstGeom prst="rect">
            <a:avLst/>
          </a:prstGeom>
        </p:spPr>
      </p:pic>
    </p:spTree>
    <p:extLst>
      <p:ext uri="{BB962C8B-B14F-4D97-AF65-F5344CB8AC3E}">
        <p14:creationId xmlns:p14="http://schemas.microsoft.com/office/powerpoint/2010/main" val="28557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Small Image">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0000" y="909027"/>
            <a:ext cx="5572642" cy="533969"/>
          </a:xfrm>
        </p:spPr>
        <p:txBody>
          <a:bodyPr/>
          <a:lstStyle/>
          <a:p>
            <a:r>
              <a:rPr lang="en-US" dirty="0"/>
              <a:t>Click to edit Master title style</a:t>
            </a:r>
          </a:p>
        </p:txBody>
      </p:sp>
      <p:sp>
        <p:nvSpPr>
          <p:cNvPr id="3" name="Content Placeholder 2"/>
          <p:cNvSpPr>
            <a:spLocks noGrp="1"/>
          </p:cNvSpPr>
          <p:nvPr>
            <p:ph idx="1"/>
          </p:nvPr>
        </p:nvSpPr>
        <p:spPr>
          <a:xfrm>
            <a:off x="3060000" y="1609859"/>
            <a:ext cx="5572642" cy="3055012"/>
          </a:xfrm>
        </p:spPr>
        <p:txBody>
          <a:bodyPr/>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0" y="179999"/>
            <a:ext cx="2698124" cy="4608000"/>
          </a:xfrm>
          <a:solidFill>
            <a:schemeClr val="accent4"/>
          </a:solidFill>
        </p:spPr>
        <p:txBody>
          <a:bodyPr/>
          <a:lstStyle/>
          <a:p>
            <a:r>
              <a:rPr lang="en-US"/>
              <a:t>Click icon to add picture</a:t>
            </a:r>
          </a:p>
        </p:txBody>
      </p:sp>
      <p:pic>
        <p:nvPicPr>
          <p:cNvPr id="4" name="Picture 3" descr="A picture containing knife&#10;&#10;Description automatically generated">
            <a:extLst>
              <a:ext uri="{FF2B5EF4-FFF2-40B4-BE49-F238E27FC236}">
                <a16:creationId xmlns:a16="http://schemas.microsoft.com/office/drawing/2014/main" id="{BD7A7D01-AC1B-4CCC-9F75-1BC3EECE946C}"/>
              </a:ext>
            </a:extLst>
          </p:cNvPr>
          <p:cNvPicPr>
            <a:picLocks noChangeAspect="1"/>
          </p:cNvPicPr>
          <p:nvPr userDrawn="1"/>
        </p:nvPicPr>
        <p:blipFill>
          <a:blip r:embed="rId2"/>
          <a:stretch>
            <a:fillRect/>
          </a:stretch>
        </p:blipFill>
        <p:spPr>
          <a:xfrm>
            <a:off x="6651159" y="52357"/>
            <a:ext cx="2452411" cy="729028"/>
          </a:xfrm>
          <a:prstGeom prst="rect">
            <a:avLst/>
          </a:prstGeom>
        </p:spPr>
      </p:pic>
    </p:spTree>
    <p:extLst>
      <p:ext uri="{BB962C8B-B14F-4D97-AF65-F5344CB8AC3E}">
        <p14:creationId xmlns:p14="http://schemas.microsoft.com/office/powerpoint/2010/main" val="8084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mall Image (2 Column)">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5"/>
          <p:cNvSpPr>
            <a:spLocks noGrp="1"/>
          </p:cNvSpPr>
          <p:nvPr>
            <p:ph type="pic" sz="quarter" idx="10"/>
          </p:nvPr>
        </p:nvSpPr>
        <p:spPr>
          <a:xfrm>
            <a:off x="0" y="179999"/>
            <a:ext cx="2698124" cy="4608000"/>
          </a:xfrm>
          <a:solidFill>
            <a:schemeClr val="accent4"/>
          </a:solidFill>
        </p:spPr>
        <p:txBody>
          <a:bodyPr/>
          <a:lstStyle/>
          <a:p>
            <a:r>
              <a:rPr lang="en-US"/>
              <a:t>Click icon to add picture</a:t>
            </a:r>
          </a:p>
        </p:txBody>
      </p:sp>
      <p:sp>
        <p:nvSpPr>
          <p:cNvPr id="2" name="Title 1"/>
          <p:cNvSpPr>
            <a:spLocks noGrp="1"/>
          </p:cNvSpPr>
          <p:nvPr>
            <p:ph type="title"/>
          </p:nvPr>
        </p:nvSpPr>
        <p:spPr>
          <a:xfrm>
            <a:off x="3060000" y="862518"/>
            <a:ext cx="5572641" cy="619210"/>
          </a:xfrm>
        </p:spPr>
        <p:txBody>
          <a:bodyPr/>
          <a:lstStyle/>
          <a:p>
            <a:r>
              <a:rPr lang="en-US" dirty="0"/>
              <a:t>Click to edit Master title style</a:t>
            </a:r>
          </a:p>
        </p:txBody>
      </p:sp>
      <p:sp>
        <p:nvSpPr>
          <p:cNvPr id="3" name="Content Placeholder 2"/>
          <p:cNvSpPr>
            <a:spLocks noGrp="1"/>
          </p:cNvSpPr>
          <p:nvPr>
            <p:ph idx="1"/>
          </p:nvPr>
        </p:nvSpPr>
        <p:spPr>
          <a:xfrm>
            <a:off x="3060000" y="2435840"/>
            <a:ext cx="5572642" cy="2213888"/>
          </a:xfrm>
        </p:spPr>
        <p:txBody>
          <a:bodyPr numCol="2" spcCol="180000"/>
          <a:lstStyle>
            <a:lvl1pPr>
              <a:defRPr>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0000" y="1620000"/>
            <a:ext cx="5572642" cy="822990"/>
          </a:xfrm>
        </p:spPr>
        <p:txBody>
          <a:bodyPr/>
          <a:lstStyle>
            <a:lvl1pPr>
              <a:defRPr>
                <a:latin typeface="+mn-lt"/>
              </a:defRPr>
            </a:lvl1pPr>
          </a:lstStyle>
          <a:p>
            <a:pPr lvl="0"/>
            <a:r>
              <a:rPr lang="en-US" dirty="0"/>
              <a:t>Edit Master text styles</a:t>
            </a:r>
          </a:p>
        </p:txBody>
      </p:sp>
      <p:pic>
        <p:nvPicPr>
          <p:cNvPr id="4" name="Picture 3" descr="A picture containing knife&#10;&#10;Description automatically generated">
            <a:extLst>
              <a:ext uri="{FF2B5EF4-FFF2-40B4-BE49-F238E27FC236}">
                <a16:creationId xmlns:a16="http://schemas.microsoft.com/office/drawing/2014/main" id="{68045554-F88A-45B3-B87A-F2D9DFD8BF28}"/>
              </a:ext>
            </a:extLst>
          </p:cNvPr>
          <p:cNvPicPr>
            <a:picLocks noChangeAspect="1"/>
          </p:cNvPicPr>
          <p:nvPr userDrawn="1"/>
        </p:nvPicPr>
        <p:blipFill>
          <a:blip r:embed="rId2"/>
          <a:stretch>
            <a:fillRect/>
          </a:stretch>
        </p:blipFill>
        <p:spPr>
          <a:xfrm>
            <a:off x="6691589" y="45302"/>
            <a:ext cx="2452411" cy="729028"/>
          </a:xfrm>
          <a:prstGeom prst="rect">
            <a:avLst/>
          </a:prstGeom>
        </p:spPr>
      </p:pic>
    </p:spTree>
    <p:extLst>
      <p:ext uri="{BB962C8B-B14F-4D97-AF65-F5344CB8AC3E}">
        <p14:creationId xmlns:p14="http://schemas.microsoft.com/office/powerpoint/2010/main" val="22560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Small Image (3 Column)">
    <p:spTree>
      <p:nvGrpSpPr>
        <p:cNvPr id="1" name=""/>
        <p:cNvGrpSpPr/>
        <p:nvPr/>
      </p:nvGrpSpPr>
      <p:grpSpPr>
        <a:xfrm>
          <a:off x="0" y="0"/>
          <a:ext cx="0" cy="0"/>
          <a:chOff x="0" y="0"/>
          <a:chExt cx="0" cy="0"/>
        </a:xfrm>
      </p:grpSpPr>
      <p:sp>
        <p:nvSpPr>
          <p:cNvPr id="10" name="Rectangle 9"/>
          <p:cNvSpPr/>
          <p:nvPr userDrawn="1"/>
        </p:nvSpPr>
        <p:spPr>
          <a:xfrm>
            <a:off x="0" y="189914"/>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5"/>
          <p:cNvSpPr>
            <a:spLocks noGrp="1"/>
          </p:cNvSpPr>
          <p:nvPr>
            <p:ph type="pic" sz="quarter" idx="10"/>
          </p:nvPr>
        </p:nvSpPr>
        <p:spPr>
          <a:xfrm>
            <a:off x="0" y="179999"/>
            <a:ext cx="2698124" cy="4608000"/>
          </a:xfrm>
          <a:solidFill>
            <a:schemeClr val="accent4"/>
          </a:solidFill>
        </p:spPr>
        <p:txBody>
          <a:bodyPr/>
          <a:lstStyle/>
          <a:p>
            <a:r>
              <a:rPr lang="en-US"/>
              <a:t>Click icon to add picture</a:t>
            </a:r>
          </a:p>
        </p:txBody>
      </p:sp>
      <p:sp>
        <p:nvSpPr>
          <p:cNvPr id="2" name="Title 1"/>
          <p:cNvSpPr>
            <a:spLocks noGrp="1"/>
          </p:cNvSpPr>
          <p:nvPr>
            <p:ph type="title"/>
          </p:nvPr>
        </p:nvSpPr>
        <p:spPr>
          <a:xfrm>
            <a:off x="3060000" y="855863"/>
            <a:ext cx="5572642" cy="664602"/>
          </a:xfrm>
        </p:spPr>
        <p:txBody>
          <a:bodyPr/>
          <a:lstStyle/>
          <a:p>
            <a:r>
              <a:rPr lang="en-US" dirty="0"/>
              <a:t>Click to edit Master title style</a:t>
            </a:r>
          </a:p>
        </p:txBody>
      </p:sp>
      <p:sp>
        <p:nvSpPr>
          <p:cNvPr id="3" name="Content Placeholder 2"/>
          <p:cNvSpPr>
            <a:spLocks noGrp="1"/>
          </p:cNvSpPr>
          <p:nvPr>
            <p:ph idx="1" hasCustomPrompt="1"/>
          </p:nvPr>
        </p:nvSpPr>
        <p:spPr>
          <a:xfrm>
            <a:off x="3060000" y="2435840"/>
            <a:ext cx="5572642" cy="2213887"/>
          </a:xfrm>
        </p:spPr>
        <p:txBody>
          <a:bodyPr numCol="3" spcCol="180000"/>
          <a:lstStyle>
            <a:lvl1pPr>
              <a:defRPr>
                <a:latin typeface="+mn-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0000" y="1620000"/>
            <a:ext cx="5572642" cy="822991"/>
          </a:xfrm>
        </p:spPr>
        <p:txBody>
          <a:bodyPr/>
          <a:lstStyle>
            <a:lvl1pPr>
              <a:defRPr>
                <a:latin typeface="+mn-lt"/>
              </a:defRPr>
            </a:lvl1pPr>
          </a:lstStyle>
          <a:p>
            <a:pPr lvl="0"/>
            <a:r>
              <a:rPr lang="en-US" dirty="0"/>
              <a:t>Edit Master text styles</a:t>
            </a:r>
          </a:p>
        </p:txBody>
      </p:sp>
      <p:pic>
        <p:nvPicPr>
          <p:cNvPr id="4" name="Picture 3" descr="A picture containing knife&#10;&#10;Description automatically generated">
            <a:extLst>
              <a:ext uri="{FF2B5EF4-FFF2-40B4-BE49-F238E27FC236}">
                <a16:creationId xmlns:a16="http://schemas.microsoft.com/office/drawing/2014/main" id="{5138842D-267F-4BCA-B93C-43FF871EA469}"/>
              </a:ext>
            </a:extLst>
          </p:cNvPr>
          <p:cNvPicPr>
            <a:picLocks noChangeAspect="1"/>
          </p:cNvPicPr>
          <p:nvPr userDrawn="1"/>
        </p:nvPicPr>
        <p:blipFill>
          <a:blip r:embed="rId2"/>
          <a:stretch>
            <a:fillRect/>
          </a:stretch>
        </p:blipFill>
        <p:spPr>
          <a:xfrm>
            <a:off x="6651159" y="27299"/>
            <a:ext cx="2452411" cy="729028"/>
          </a:xfrm>
          <a:prstGeom prst="rect">
            <a:avLst/>
          </a:prstGeom>
        </p:spPr>
      </p:pic>
    </p:spTree>
    <p:extLst>
      <p:ext uri="{BB962C8B-B14F-4D97-AF65-F5344CB8AC3E}">
        <p14:creationId xmlns:p14="http://schemas.microsoft.com/office/powerpoint/2010/main" val="279847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6921500" cy="68661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40000" y="1620000"/>
            <a:ext cx="6921500" cy="30503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c" descr="OFFICIAL"/>
          <p:cNvSpPr txBox="1"/>
          <p:nvPr userDrawn="1"/>
        </p:nvSpPr>
        <p:spPr>
          <a:xfrm>
            <a:off x="0" y="4862880"/>
            <a:ext cx="9144000" cy="223138"/>
          </a:xfrm>
          <a:prstGeom prst="rect">
            <a:avLst/>
          </a:prstGeom>
          <a:noFill/>
        </p:spPr>
        <p:txBody>
          <a:bodyPr vert="horz" rtlCol="0">
            <a:spAutoFit/>
          </a:bodyPr>
          <a:lstStyle/>
          <a:p>
            <a:pPr algn="ctr"/>
            <a:r>
              <a:rPr lang="en-GB" sz="850" b="0" i="0" u="none" baseline="0" dirty="0">
                <a:solidFill>
                  <a:srgbClr val="000000"/>
                </a:solidFill>
                <a:latin typeface="arial" panose="020B0604020202020204" pitchFamily="34" charset="0"/>
              </a:rPr>
              <a:t>OFFICIAL</a:t>
            </a:r>
          </a:p>
        </p:txBody>
      </p:sp>
    </p:spTree>
    <p:extLst>
      <p:ext uri="{BB962C8B-B14F-4D97-AF65-F5344CB8AC3E}">
        <p14:creationId xmlns:p14="http://schemas.microsoft.com/office/powerpoint/2010/main" val="7900972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8" r:id="rId19"/>
    <p:sldLayoutId id="2147483731" r:id="rId20"/>
    <p:sldLayoutId id="2147483709" r:id="rId21"/>
    <p:sldLayoutId id="2147483732" r:id="rId22"/>
    <p:sldLayoutId id="2147483733" r:id="rId23"/>
    <p:sldLayoutId id="2147483734" r:id="rId24"/>
    <p:sldLayoutId id="2147483707" r:id="rId25"/>
    <p:sldLayoutId id="2147483710" r:id="rId26"/>
    <p:sldLayoutId id="2147483714" r:id="rId27"/>
    <p:sldLayoutId id="2147483735" r:id="rId28"/>
    <p:sldLayoutId id="2147483736" r:id="rId29"/>
    <p:sldLayoutId id="2147483737" r:id="rId30"/>
    <p:sldLayoutId id="2147483741" r:id="rId31"/>
    <p:sldLayoutId id="2147483738" r:id="rId32"/>
    <p:sldLayoutId id="2147483749" r:id="rId33"/>
    <p:sldLayoutId id="2147483739" r:id="rId34"/>
    <p:sldLayoutId id="2147483740" r:id="rId35"/>
    <p:sldLayoutId id="2147483745" r:id="rId36"/>
    <p:sldLayoutId id="2147483746" r:id="rId37"/>
    <p:sldLayoutId id="2147483747" r:id="rId38"/>
    <p:sldLayoutId id="2147483716" r:id="rId39"/>
    <p:sldLayoutId id="2147483717" r:id="rId40"/>
    <p:sldLayoutId id="2147483750" r:id="rId41"/>
    <p:sldLayoutId id="2147483751" r:id="rId42"/>
    <p:sldLayoutId id="2147483752" r:id="rId43"/>
    <p:sldLayoutId id="2147483753" r:id="rId44"/>
    <p:sldLayoutId id="2147483754" r:id="rId45"/>
    <p:sldLayoutId id="2147483725"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3000"/>
        </a:lnSpc>
        <a:spcBef>
          <a:spcPct val="0"/>
        </a:spcBef>
        <a:buNone/>
        <a:defRPr sz="3000" b="1" i="0" kern="1200">
          <a:solidFill>
            <a:srgbClr val="000099"/>
          </a:solidFill>
          <a:latin typeface="+mn-lt"/>
          <a:ea typeface="Trueno RoundBd" charset="0"/>
          <a:cs typeface="Trueno RoundBd" charset="0"/>
        </a:defRPr>
      </a:lvl1pPr>
    </p:titleStyle>
    <p:body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mn-lt"/>
          <a:ea typeface="+mn-ea"/>
          <a:cs typeface="+mn-cs"/>
        </a:defRPr>
      </a:lvl2pPr>
      <a:lvl3pPr marL="177800" indent="-169863" algn="l" defTabSz="685800" rtl="0" eaLnBrk="1" latinLnBrk="0" hangingPunct="1">
        <a:lnSpc>
          <a:spcPct val="100000"/>
        </a:lnSpc>
        <a:spcBef>
          <a:spcPts val="0"/>
        </a:spcBef>
        <a:spcAft>
          <a:spcPts val="0"/>
        </a:spcAft>
        <a:buClr>
          <a:srgbClr val="000099"/>
        </a:buClr>
        <a:buFontTx/>
        <a:buChar char="●"/>
        <a:tabLst/>
        <a:defRPr sz="1100" kern="1200">
          <a:solidFill>
            <a:schemeClr val="accent4"/>
          </a:solidFill>
          <a:latin typeface="+mn-lt"/>
          <a:ea typeface="+mn-ea"/>
          <a:cs typeface="+mn-cs"/>
        </a:defRPr>
      </a:lvl3pPr>
      <a:lvl4pPr marL="357188" indent="-179388" algn="l" defTabSz="685800" rtl="0" eaLnBrk="1" latinLnBrk="0" hangingPunct="1">
        <a:lnSpc>
          <a:spcPct val="100000"/>
        </a:lnSpc>
        <a:spcBef>
          <a:spcPts val="0"/>
        </a:spcBef>
        <a:spcAft>
          <a:spcPts val="0"/>
        </a:spcAft>
        <a:buClr>
          <a:srgbClr val="000099"/>
        </a:buClr>
        <a:buFontTx/>
        <a:buChar char="‒"/>
        <a:tabLst/>
        <a:defRPr sz="1100" kern="1200">
          <a:solidFill>
            <a:schemeClr val="accent4"/>
          </a:solidFill>
          <a:latin typeface="+mn-lt"/>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51">
          <p15:clr>
            <a:srgbClr val="F26B43"/>
          </p15:clr>
        </p15:guide>
        <p15:guide id="4" orient="horz" pos="1044">
          <p15:clr>
            <a:srgbClr val="F26B43"/>
          </p15:clr>
        </p15:guide>
        <p15:guide id="5" pos="5530">
          <p15:clr>
            <a:srgbClr val="F26B43"/>
          </p15:clr>
        </p15:guide>
        <p15:guide id="6" orient="horz" pos="228">
          <p15:clr>
            <a:srgbClr val="F26B43"/>
          </p15:clr>
        </p15:guide>
        <p15:guide id="7" orient="horz" pos="3014">
          <p15:clr>
            <a:srgbClr val="F26B43"/>
          </p15:clr>
        </p15:guide>
        <p15:guide id="8" orient="horz" pos="626">
          <p15:clr>
            <a:srgbClr val="F26B43"/>
          </p15:clr>
        </p15:guide>
        <p15:guide id="10" pos="471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50.sv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image" Target="../media/image54.sv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chart" Target="../charts/chart9.xml"/><Relationship Id="rId7" Type="http://schemas.openxmlformats.org/officeDocument/2006/relationships/image" Target="../media/image57.png"/><Relationship Id="rId2" Type="http://schemas.openxmlformats.org/officeDocument/2006/relationships/chart" Target="../charts/chart8.xml"/><Relationship Id="rId1" Type="http://schemas.openxmlformats.org/officeDocument/2006/relationships/slideLayout" Target="../slideLayouts/slideLayout16.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chart" Target="../charts/chart10.xml"/><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1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chart" Target="../charts/chart4.xml"/><Relationship Id="rId7" Type="http://schemas.openxmlformats.org/officeDocument/2006/relationships/image" Target="../media/image37.png"/><Relationship Id="rId2" Type="http://schemas.openxmlformats.org/officeDocument/2006/relationships/chart" Target="../charts/chart3.xml"/><Relationship Id="rId1" Type="http://schemas.openxmlformats.org/officeDocument/2006/relationships/slideLayout" Target="../slideLayouts/slideLayout16.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chart" Target="../charts/chart5.xml"/><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DBEF2B-4523-423B-AFB6-8C9A243BDE1D}"/>
              </a:ext>
            </a:extLst>
          </p:cNvPr>
          <p:cNvSpPr/>
          <p:nvPr/>
        </p:nvSpPr>
        <p:spPr>
          <a:xfrm>
            <a:off x="5623225" y="1760131"/>
            <a:ext cx="3242779" cy="3188784"/>
          </a:xfrm>
          <a:prstGeom prst="ellipse">
            <a:avLst/>
          </a:prstGeom>
          <a:solidFill>
            <a:srgbClr val="4E4D5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normAutofit/>
          </a:bodyPr>
          <a:lstStyle/>
          <a:p>
            <a:pPr algn="ctr"/>
            <a:r>
              <a:rPr lang="en-US" sz="2000" b="1" dirty="0">
                <a:solidFill>
                  <a:schemeClr val="bg1"/>
                </a:solidFill>
                <a:latin typeface="Century Gothic" panose="020B0502020202020204" pitchFamily="34" charset="0"/>
              </a:rPr>
              <a:t>North View Housing Association</a:t>
            </a:r>
          </a:p>
          <a:p>
            <a:endParaRPr lang="en-US" sz="1800" b="1" dirty="0">
              <a:solidFill>
                <a:schemeClr val="bg1"/>
              </a:solidFill>
              <a:latin typeface="Century Gothic" panose="020B0502020202020204" pitchFamily="34" charset="0"/>
            </a:endParaRPr>
          </a:p>
          <a:p>
            <a:pPr algn="ctr"/>
            <a:r>
              <a:rPr lang="en-US" sz="1600" b="1" dirty="0">
                <a:solidFill>
                  <a:schemeClr val="bg1"/>
                </a:solidFill>
                <a:latin typeface="Century Gothic" panose="020B0502020202020204" pitchFamily="34" charset="0"/>
              </a:rPr>
              <a:t>Covid Snapshot Survey 2021</a:t>
            </a:r>
          </a:p>
        </p:txBody>
      </p:sp>
    </p:spTree>
    <p:extLst>
      <p:ext uri="{BB962C8B-B14F-4D97-AF65-F5344CB8AC3E}">
        <p14:creationId xmlns:p14="http://schemas.microsoft.com/office/powerpoint/2010/main" val="359497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4C0C-5B6F-46F9-91AD-BEB1197859E9}"/>
              </a:ext>
            </a:extLst>
          </p:cNvPr>
          <p:cNvSpPr>
            <a:spLocks noGrp="1"/>
          </p:cNvSpPr>
          <p:nvPr>
            <p:ph type="title"/>
          </p:nvPr>
        </p:nvSpPr>
        <p:spPr>
          <a:xfrm>
            <a:off x="3656349" y="939113"/>
            <a:ext cx="5078087" cy="619210"/>
          </a:xfrm>
        </p:spPr>
        <p:txBody>
          <a:bodyPr anchor="t">
            <a:noAutofit/>
          </a:bodyPr>
          <a:lstStyle/>
          <a:p>
            <a:r>
              <a:rPr lang="en-US" sz="1800" dirty="0">
                <a:latin typeface="Century Gothic" panose="020B0502020202020204" pitchFamily="34" charset="0"/>
              </a:rPr>
              <a:t>13% say that some additional help is required that they are not currently receiving</a:t>
            </a:r>
            <a:endParaRPr lang="en-GB" sz="1800" dirty="0">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id="{B6625C32-E0D5-4457-8C4D-586FE6D0A020}"/>
              </a:ext>
            </a:extLst>
          </p:cNvPr>
          <p:cNvGraphicFramePr>
            <a:graphicFrameLocks/>
          </p:cNvGraphicFramePr>
          <p:nvPr>
            <p:extLst>
              <p:ext uri="{D42A27DB-BD31-4B8C-83A1-F6EECF244321}">
                <p14:modId xmlns:p14="http://schemas.microsoft.com/office/powerpoint/2010/main" val="1550081095"/>
              </p:ext>
            </p:extLst>
          </p:nvPr>
        </p:nvGraphicFramePr>
        <p:xfrm>
          <a:off x="463825" y="1773036"/>
          <a:ext cx="8017565" cy="2868366"/>
        </p:xfrm>
        <a:graphic>
          <a:graphicData uri="http://schemas.openxmlformats.org/drawingml/2006/table">
            <a:tbl>
              <a:tblPr firstRow="1" firstCol="1" bandRow="1"/>
              <a:tblGrid>
                <a:gridCol w="5881063">
                  <a:extLst>
                    <a:ext uri="{9D8B030D-6E8A-4147-A177-3AD203B41FA5}">
                      <a16:colId xmlns:a16="http://schemas.microsoft.com/office/drawing/2014/main" val="2979914552"/>
                    </a:ext>
                  </a:extLst>
                </a:gridCol>
                <a:gridCol w="1021022">
                  <a:extLst>
                    <a:ext uri="{9D8B030D-6E8A-4147-A177-3AD203B41FA5}">
                      <a16:colId xmlns:a16="http://schemas.microsoft.com/office/drawing/2014/main" val="1536542146"/>
                    </a:ext>
                  </a:extLst>
                </a:gridCol>
                <a:gridCol w="1115480">
                  <a:extLst>
                    <a:ext uri="{9D8B030D-6E8A-4147-A177-3AD203B41FA5}">
                      <a16:colId xmlns:a16="http://schemas.microsoft.com/office/drawing/2014/main" val="124781443"/>
                    </a:ext>
                  </a:extLst>
                </a:gridCol>
              </a:tblGrid>
              <a:tr h="0">
                <a:tc gridSpan="3">
                  <a:txBody>
                    <a:bodyPr/>
                    <a:lstStyle/>
                    <a:p>
                      <a:pPr algn="l" fontAlgn="ctr">
                        <a:lnSpc>
                          <a:spcPct val="115000"/>
                        </a:lnSpc>
                        <a:spcBef>
                          <a:spcPts val="0"/>
                        </a:spcBef>
                        <a:spcAft>
                          <a:spcPts val="0"/>
                        </a:spcAft>
                      </a:pPr>
                      <a:r>
                        <a:rPr lang="en-GB" sz="1200" b="1" i="0" u="none" strike="noStrike">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Q13 Is there help that you feel you currently need but you are not receiving?</a:t>
                      </a:r>
                      <a:endParaRPr lang="en-GB" sz="1200" b="0" i="0" u="none" strike="noStrike">
                        <a:effectLst/>
                        <a:latin typeface="Arial" panose="020B0604020202020204" pitchFamily="34" charset="0"/>
                      </a:endParaRPr>
                    </a:p>
                  </a:txBody>
                  <a:tcPr marL="59694" marR="59694" marT="29847" marB="29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006E"/>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0697843"/>
                  </a:ext>
                </a:extLst>
              </a:tr>
              <a:tr h="144509">
                <a:tc>
                  <a:txBody>
                    <a:bodyPr/>
                    <a:lstStyle/>
                    <a:p>
                      <a:pPr algn="l" fontAlgn="ctr">
                        <a:lnSpc>
                          <a:spcPct val="115000"/>
                        </a:lnSpc>
                        <a:spcBef>
                          <a:spcPts val="0"/>
                        </a:spcBef>
                        <a:spcAft>
                          <a:spcPts val="0"/>
                        </a:spcAft>
                      </a:pPr>
                      <a:r>
                        <a:rPr lang="en-GB" sz="1200" b="1" i="0" u="none" strike="noStrike">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Base: All respondents, n=246</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lnSpc>
                          <a:spcPct val="115000"/>
                        </a:lnSpc>
                        <a:spcBef>
                          <a:spcPts val="0"/>
                        </a:spcBef>
                        <a:spcAft>
                          <a:spcPts val="0"/>
                        </a:spcAft>
                      </a:pPr>
                      <a:r>
                        <a:rPr lang="en-GB" sz="1200" b="1" i="0" u="none" strike="noStrike">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No.</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lnSpc>
                          <a:spcPct val="115000"/>
                        </a:lnSpc>
                        <a:spcBef>
                          <a:spcPts val="0"/>
                        </a:spcBef>
                        <a:spcAft>
                          <a:spcPts val="0"/>
                        </a:spcAft>
                      </a:pPr>
                      <a:r>
                        <a:rPr lang="en-GB" sz="1200" b="1" i="0" u="none" strike="noStrike">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826183660"/>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Financial help to pay for essentials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11</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4.5%</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04689"/>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Financial advice/advice on benefits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8</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3.3%</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105251"/>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Help with my mental health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7</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2.8%</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5976"/>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Help relating to my housing options</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6</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2.4%</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179896"/>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Help with a health condition unrelated to COVID-19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4</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1.6%</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907548"/>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Help to get shopping or medicines for yourself/household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3</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1.2%</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529680"/>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Help to care for someone else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2</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0.8%</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008361"/>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Help with childcare </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1</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0.4%</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885948"/>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Support having lost a loved one</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1</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dirty="0">
                          <a:effectLst/>
                          <a:latin typeface="Century Gothic" panose="020B0502020202020204" pitchFamily="34" charset="0"/>
                          <a:ea typeface="Times New Roman" panose="02020603050405020304" pitchFamily="18" charset="0"/>
                          <a:cs typeface="Calibri" panose="020F0502020204030204" pitchFamily="34" charset="0"/>
                        </a:rPr>
                        <a:t>0.4%</a:t>
                      </a:r>
                      <a:endParaRPr lang="en-GB" sz="1200" b="0" i="0" u="none" strike="noStrike" dirty="0">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468640"/>
                  </a:ext>
                </a:extLst>
              </a:tr>
              <a:tr h="155950">
                <a:tc>
                  <a:txBody>
                    <a:bodyPr/>
                    <a:lstStyle/>
                    <a:p>
                      <a:pPr algn="l" fontAlgn="ctr">
                        <a:lnSpc>
                          <a:spcPct val="115000"/>
                        </a:lnSpc>
                        <a:spcBef>
                          <a:spcPts val="0"/>
                        </a:spcBef>
                        <a:spcAft>
                          <a:spcPts val="0"/>
                        </a:spcAft>
                      </a:pPr>
                      <a:r>
                        <a:rPr lang="en-GB" sz="1200" b="0" i="0" u="none" strike="noStrike" dirty="0">
                          <a:effectLst/>
                          <a:latin typeface="Century Gothic" panose="020B0502020202020204" pitchFamily="34" charset="0"/>
                          <a:ea typeface="Times New Roman" panose="02020603050405020304" pitchFamily="18" charset="0"/>
                          <a:cs typeface="Century Gothic" panose="020B0502020202020204" pitchFamily="34" charset="0"/>
                        </a:rPr>
                        <a:t>Other </a:t>
                      </a:r>
                      <a:endParaRPr lang="en-GB" sz="1200" b="0" i="0" u="none" strike="noStrike" dirty="0">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5</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dirty="0">
                          <a:effectLst/>
                          <a:latin typeface="Century Gothic" panose="020B0502020202020204" pitchFamily="34" charset="0"/>
                          <a:ea typeface="Times New Roman" panose="02020603050405020304" pitchFamily="18" charset="0"/>
                          <a:cs typeface="Calibri" panose="020F0502020204030204" pitchFamily="34" charset="0"/>
                        </a:rPr>
                        <a:t>2.0%</a:t>
                      </a:r>
                      <a:endParaRPr lang="en-GB" sz="1200" b="0" i="0" u="none" strike="noStrike" dirty="0">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724270"/>
                  </a:ext>
                </a:extLst>
              </a:tr>
              <a:tr h="155950">
                <a:tc>
                  <a:txBody>
                    <a:bodyPr/>
                    <a:lstStyle/>
                    <a:p>
                      <a:pPr algn="l"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entury Gothic" panose="020B0502020202020204" pitchFamily="34" charset="0"/>
                        </a:rPr>
                        <a:t>No additional help required</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a:effectLst/>
                          <a:latin typeface="Century Gothic" panose="020B0502020202020204" pitchFamily="34" charset="0"/>
                          <a:ea typeface="Times New Roman" panose="02020603050405020304" pitchFamily="18" charset="0"/>
                          <a:cs typeface="Calibri" panose="020F0502020204030204" pitchFamily="34" charset="0"/>
                        </a:rPr>
                        <a:t>215</a:t>
                      </a:r>
                      <a:endParaRPr lang="en-GB" sz="1200" b="0" i="0" u="none" strike="noStrike">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en-GB" sz="1200" b="0" i="0" u="none" strike="noStrike" dirty="0">
                          <a:effectLst/>
                          <a:latin typeface="Century Gothic" panose="020B0502020202020204" pitchFamily="34" charset="0"/>
                          <a:ea typeface="Times New Roman" panose="02020603050405020304" pitchFamily="18" charset="0"/>
                          <a:cs typeface="Calibri" panose="020F0502020204030204" pitchFamily="34" charset="0"/>
                        </a:rPr>
                        <a:t>87.4%</a:t>
                      </a:r>
                      <a:endParaRPr lang="en-GB" sz="1200" b="0" i="0" u="none" strike="noStrike" dirty="0">
                        <a:effectLst/>
                        <a:latin typeface="Arial" panose="020B0604020202020204" pitchFamily="34" charset="0"/>
                      </a:endParaRPr>
                    </a:p>
                  </a:txBody>
                  <a:tcPr marL="44770" marR="44770" marT="6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801215"/>
                  </a:ext>
                </a:extLst>
              </a:tr>
            </a:tbl>
          </a:graphicData>
        </a:graphic>
      </p:graphicFrame>
      <p:pic>
        <p:nvPicPr>
          <p:cNvPr id="3074" name="Picture 2" descr="Tenant Support | Social Housing | We can help you find a home">
            <a:extLst>
              <a:ext uri="{FF2B5EF4-FFF2-40B4-BE49-F238E27FC236}">
                <a16:creationId xmlns:a16="http://schemas.microsoft.com/office/drawing/2014/main" id="{C031D2AC-96D4-45B0-912C-42729CF96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93" y="262699"/>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863322" cy="3600000"/>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800" b="1" dirty="0">
                <a:solidFill>
                  <a:schemeClr val="bg1"/>
                </a:solidFill>
                <a:latin typeface="Trueno RoundBd"/>
              </a:rPr>
              <a:t>Financial impact of Covid</a:t>
            </a:r>
          </a:p>
        </p:txBody>
      </p:sp>
      <p:sp>
        <p:nvSpPr>
          <p:cNvPr id="11" name="TextBox 10">
            <a:extLst>
              <a:ext uri="{FF2B5EF4-FFF2-40B4-BE49-F238E27FC236}">
                <a16:creationId xmlns:a16="http://schemas.microsoft.com/office/drawing/2014/main" id="{6EE66232-76D4-400E-92BA-471D7FFBD267}"/>
              </a:ext>
            </a:extLst>
          </p:cNvPr>
          <p:cNvSpPr txBox="1"/>
          <p:nvPr/>
        </p:nvSpPr>
        <p:spPr>
          <a:xfrm>
            <a:off x="3588026" y="2056921"/>
            <a:ext cx="1779103" cy="984885"/>
          </a:xfrm>
          <a:prstGeom prst="rect">
            <a:avLst/>
          </a:prstGeom>
          <a:noFill/>
        </p:spPr>
        <p:txBody>
          <a:bodyPr wrap="square" rtlCol="0">
            <a:spAutoFit/>
          </a:bodyPr>
          <a:lstStyle/>
          <a:p>
            <a:pPr algn="ctr"/>
            <a:r>
              <a:rPr lang="en-US" sz="1600" b="1" dirty="0">
                <a:latin typeface="Century Gothic" panose="020B0502020202020204" pitchFamily="34" charset="0"/>
              </a:rPr>
              <a:t>27% </a:t>
            </a:r>
            <a:r>
              <a:rPr lang="en-US" sz="1400" dirty="0">
                <a:latin typeface="Century Gothic" panose="020B0502020202020204" pitchFamily="34" charset="0"/>
              </a:rPr>
              <a:t> were in employment at the start of March last year</a:t>
            </a:r>
          </a:p>
        </p:txBody>
      </p:sp>
      <p:sp>
        <p:nvSpPr>
          <p:cNvPr id="12" name="TextBox 11">
            <a:extLst>
              <a:ext uri="{FF2B5EF4-FFF2-40B4-BE49-F238E27FC236}">
                <a16:creationId xmlns:a16="http://schemas.microsoft.com/office/drawing/2014/main" id="{2D53D95F-5B33-48E4-92B2-64CD08B6EB6A}"/>
              </a:ext>
            </a:extLst>
          </p:cNvPr>
          <p:cNvSpPr txBox="1"/>
          <p:nvPr/>
        </p:nvSpPr>
        <p:spPr>
          <a:xfrm>
            <a:off x="6686276" y="2023404"/>
            <a:ext cx="1779103" cy="1200329"/>
          </a:xfrm>
          <a:prstGeom prst="rect">
            <a:avLst/>
          </a:prstGeom>
          <a:noFill/>
        </p:spPr>
        <p:txBody>
          <a:bodyPr wrap="square" rtlCol="0">
            <a:spAutoFit/>
          </a:bodyPr>
          <a:lstStyle/>
          <a:p>
            <a:pPr algn="ctr"/>
            <a:r>
              <a:rPr lang="en-US" sz="1600" b="1" dirty="0">
                <a:latin typeface="Century Gothic" panose="020B0502020202020204" pitchFamily="34" charset="0"/>
              </a:rPr>
              <a:t>31% </a:t>
            </a:r>
            <a:r>
              <a:rPr lang="en-US" sz="1400" dirty="0">
                <a:latin typeface="Century Gothic" panose="020B0502020202020204" pitchFamily="34" charset="0"/>
              </a:rPr>
              <a:t> feel their financial situation has worsened as a result of the Covid crisis</a:t>
            </a:r>
          </a:p>
        </p:txBody>
      </p:sp>
      <p:sp>
        <p:nvSpPr>
          <p:cNvPr id="14" name="Arrow: Down 13">
            <a:extLst>
              <a:ext uri="{FF2B5EF4-FFF2-40B4-BE49-F238E27FC236}">
                <a16:creationId xmlns:a16="http://schemas.microsoft.com/office/drawing/2014/main" id="{C620938F-3EA9-4409-8ACE-1CC158B0DD7A}"/>
              </a:ext>
            </a:extLst>
          </p:cNvPr>
          <p:cNvSpPr/>
          <p:nvPr/>
        </p:nvSpPr>
        <p:spPr>
          <a:xfrm>
            <a:off x="4326370" y="3169239"/>
            <a:ext cx="260591" cy="31511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884F8E8D-9552-4846-8646-8DA23FBD7301}"/>
              </a:ext>
            </a:extLst>
          </p:cNvPr>
          <p:cNvSpPr/>
          <p:nvPr/>
        </p:nvSpPr>
        <p:spPr>
          <a:xfrm>
            <a:off x="7445531" y="3223733"/>
            <a:ext cx="260591" cy="31511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A7EBEF4-3649-493A-AB8B-3D42D4052CD3}"/>
              </a:ext>
            </a:extLst>
          </p:cNvPr>
          <p:cNvSpPr txBox="1"/>
          <p:nvPr/>
        </p:nvSpPr>
        <p:spPr>
          <a:xfrm>
            <a:off x="2923481" y="3615356"/>
            <a:ext cx="3108191" cy="1169551"/>
          </a:xfrm>
          <a:prstGeom prst="rect">
            <a:avLst/>
          </a:prstGeom>
          <a:noFill/>
        </p:spPr>
        <p:txBody>
          <a:bodyPr wrap="square" rtlCol="0">
            <a:spAutoFit/>
          </a:bodyPr>
          <a:lstStyle/>
          <a:p>
            <a:pPr algn="ctr"/>
            <a:r>
              <a:rPr lang="en-US" sz="1400" dirty="0">
                <a:latin typeface="Century Gothic" panose="020B0502020202020204" pitchFamily="34" charset="0"/>
              </a:rPr>
              <a:t>Of these, 60% have seen some change in their employment situation (most common were: 30% furloughed, 10% redundant, 6% working fewer hours)</a:t>
            </a:r>
          </a:p>
        </p:txBody>
      </p:sp>
      <p:sp>
        <p:nvSpPr>
          <p:cNvPr id="19" name="TextBox 18">
            <a:extLst>
              <a:ext uri="{FF2B5EF4-FFF2-40B4-BE49-F238E27FC236}">
                <a16:creationId xmlns:a16="http://schemas.microsoft.com/office/drawing/2014/main" id="{5AD8C4E0-37A8-42D5-8A4B-36E3A8CD4508}"/>
              </a:ext>
            </a:extLst>
          </p:cNvPr>
          <p:cNvSpPr txBox="1"/>
          <p:nvPr/>
        </p:nvSpPr>
        <p:spPr>
          <a:xfrm>
            <a:off x="6376504" y="3615356"/>
            <a:ext cx="2398643" cy="830997"/>
          </a:xfrm>
          <a:prstGeom prst="rect">
            <a:avLst/>
          </a:prstGeom>
          <a:noFill/>
        </p:spPr>
        <p:txBody>
          <a:bodyPr wrap="square" rtlCol="0">
            <a:spAutoFit/>
          </a:bodyPr>
          <a:lstStyle/>
          <a:p>
            <a:pPr algn="ctr"/>
            <a:r>
              <a:rPr lang="en-US" sz="1600" dirty="0">
                <a:latin typeface="Century Gothic" panose="020B0502020202020204" pitchFamily="34" charset="0"/>
              </a:rPr>
              <a:t>38% aged 16-44</a:t>
            </a:r>
          </a:p>
          <a:p>
            <a:pPr algn="ctr"/>
            <a:r>
              <a:rPr lang="en-US" sz="1600" dirty="0">
                <a:latin typeface="Century Gothic" panose="020B0502020202020204" pitchFamily="34" charset="0"/>
              </a:rPr>
              <a:t>37% aged 45-64</a:t>
            </a:r>
          </a:p>
          <a:p>
            <a:pPr algn="ctr"/>
            <a:r>
              <a:rPr lang="en-US" sz="1600" dirty="0">
                <a:latin typeface="Century Gothic" panose="020B0502020202020204" pitchFamily="34" charset="0"/>
              </a:rPr>
              <a:t>11% aged 65+</a:t>
            </a:r>
          </a:p>
        </p:txBody>
      </p:sp>
      <p:pic>
        <p:nvPicPr>
          <p:cNvPr id="15" name="Graphic 14" descr="Pandemic flattening curve bar graph with solid fill">
            <a:extLst>
              <a:ext uri="{FF2B5EF4-FFF2-40B4-BE49-F238E27FC236}">
                <a16:creationId xmlns:a16="http://schemas.microsoft.com/office/drawing/2014/main" id="{15273A31-8EA9-4C0E-B45B-4478741416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8628" y="1163498"/>
            <a:ext cx="914400" cy="914400"/>
          </a:xfrm>
          <a:prstGeom prst="rect">
            <a:avLst/>
          </a:prstGeom>
        </p:spPr>
      </p:pic>
      <p:pic>
        <p:nvPicPr>
          <p:cNvPr id="3" name="Graphic 2" descr="Briefcase with solid fill">
            <a:extLst>
              <a:ext uri="{FF2B5EF4-FFF2-40B4-BE49-F238E27FC236}">
                <a16:creationId xmlns:a16="http://schemas.microsoft.com/office/drawing/2014/main" id="{A4BE9B8F-1FF9-4D1F-B37F-79C21CB210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1964" y="1142521"/>
            <a:ext cx="914400" cy="914400"/>
          </a:xfrm>
          <a:prstGeom prst="rect">
            <a:avLst/>
          </a:prstGeom>
        </p:spPr>
      </p:pic>
    </p:spTree>
    <p:extLst>
      <p:ext uri="{BB962C8B-B14F-4D97-AF65-F5344CB8AC3E}">
        <p14:creationId xmlns:p14="http://schemas.microsoft.com/office/powerpoint/2010/main" val="18660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600000" cy="3600000"/>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800" b="1" dirty="0">
                <a:solidFill>
                  <a:schemeClr val="bg1"/>
                </a:solidFill>
                <a:latin typeface="Trueno RoundBd"/>
              </a:rPr>
              <a:t>Financial difficulties</a:t>
            </a:r>
          </a:p>
        </p:txBody>
      </p:sp>
      <p:sp>
        <p:nvSpPr>
          <p:cNvPr id="11" name="TextBox 10">
            <a:extLst>
              <a:ext uri="{FF2B5EF4-FFF2-40B4-BE49-F238E27FC236}">
                <a16:creationId xmlns:a16="http://schemas.microsoft.com/office/drawing/2014/main" id="{6EE66232-76D4-400E-92BA-471D7FFBD267}"/>
              </a:ext>
            </a:extLst>
          </p:cNvPr>
          <p:cNvSpPr txBox="1"/>
          <p:nvPr/>
        </p:nvSpPr>
        <p:spPr>
          <a:xfrm>
            <a:off x="3588027" y="2056921"/>
            <a:ext cx="1446764" cy="984885"/>
          </a:xfrm>
          <a:prstGeom prst="rect">
            <a:avLst/>
          </a:prstGeom>
          <a:noFill/>
        </p:spPr>
        <p:txBody>
          <a:bodyPr wrap="square" rtlCol="0">
            <a:spAutoFit/>
          </a:bodyPr>
          <a:lstStyle/>
          <a:p>
            <a:pPr algn="ctr"/>
            <a:r>
              <a:rPr lang="en-US" sz="1600" b="1" dirty="0">
                <a:latin typeface="Century Gothic" panose="020B0502020202020204" pitchFamily="34" charset="0"/>
              </a:rPr>
              <a:t>24% </a:t>
            </a:r>
            <a:r>
              <a:rPr lang="en-US" sz="1400" dirty="0">
                <a:latin typeface="Century Gothic" panose="020B0502020202020204" pitchFamily="34" charset="0"/>
              </a:rPr>
              <a:t> are experiencing some financial difficulties</a:t>
            </a:r>
          </a:p>
        </p:txBody>
      </p:sp>
      <p:sp>
        <p:nvSpPr>
          <p:cNvPr id="12" name="TextBox 11">
            <a:extLst>
              <a:ext uri="{FF2B5EF4-FFF2-40B4-BE49-F238E27FC236}">
                <a16:creationId xmlns:a16="http://schemas.microsoft.com/office/drawing/2014/main" id="{2D53D95F-5B33-48E4-92B2-64CD08B6EB6A}"/>
              </a:ext>
            </a:extLst>
          </p:cNvPr>
          <p:cNvSpPr txBox="1"/>
          <p:nvPr/>
        </p:nvSpPr>
        <p:spPr>
          <a:xfrm>
            <a:off x="6420096" y="2079307"/>
            <a:ext cx="1676981" cy="984885"/>
          </a:xfrm>
          <a:prstGeom prst="rect">
            <a:avLst/>
          </a:prstGeom>
          <a:noFill/>
        </p:spPr>
        <p:txBody>
          <a:bodyPr wrap="square" rtlCol="0">
            <a:spAutoFit/>
          </a:bodyPr>
          <a:lstStyle/>
          <a:p>
            <a:pPr algn="ctr"/>
            <a:r>
              <a:rPr lang="en-US" sz="1600" b="1" dirty="0">
                <a:latin typeface="Century Gothic" panose="020B0502020202020204" pitchFamily="34" charset="0"/>
              </a:rPr>
              <a:t>26% </a:t>
            </a:r>
            <a:r>
              <a:rPr lang="en-US" sz="1400" dirty="0">
                <a:latin typeface="Century Gothic" panose="020B0502020202020204" pitchFamily="34" charset="0"/>
              </a:rPr>
              <a:t> find their electricity and gas bills difficult to afford</a:t>
            </a:r>
          </a:p>
        </p:txBody>
      </p:sp>
      <p:sp>
        <p:nvSpPr>
          <p:cNvPr id="14" name="Arrow: Down 13">
            <a:extLst>
              <a:ext uri="{FF2B5EF4-FFF2-40B4-BE49-F238E27FC236}">
                <a16:creationId xmlns:a16="http://schemas.microsoft.com/office/drawing/2014/main" id="{C620938F-3EA9-4409-8ACE-1CC158B0DD7A}"/>
              </a:ext>
            </a:extLst>
          </p:cNvPr>
          <p:cNvSpPr/>
          <p:nvPr/>
        </p:nvSpPr>
        <p:spPr>
          <a:xfrm>
            <a:off x="4196075" y="3169239"/>
            <a:ext cx="260591" cy="31511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884F8E8D-9552-4846-8646-8DA23FBD7301}"/>
              </a:ext>
            </a:extLst>
          </p:cNvPr>
          <p:cNvSpPr/>
          <p:nvPr/>
        </p:nvSpPr>
        <p:spPr>
          <a:xfrm>
            <a:off x="7128290" y="3182218"/>
            <a:ext cx="260591" cy="31511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A7EBEF4-3649-493A-AB8B-3D42D4052CD3}"/>
              </a:ext>
            </a:extLst>
          </p:cNvPr>
          <p:cNvSpPr txBox="1"/>
          <p:nvPr/>
        </p:nvSpPr>
        <p:spPr>
          <a:xfrm>
            <a:off x="3112087" y="3569189"/>
            <a:ext cx="2398643" cy="1077218"/>
          </a:xfrm>
          <a:prstGeom prst="rect">
            <a:avLst/>
          </a:prstGeom>
          <a:noFill/>
        </p:spPr>
        <p:txBody>
          <a:bodyPr wrap="square" rtlCol="0">
            <a:spAutoFit/>
          </a:bodyPr>
          <a:lstStyle/>
          <a:p>
            <a:pPr algn="ctr"/>
            <a:r>
              <a:rPr lang="en-US" sz="1600" b="1" dirty="0">
                <a:latin typeface="Century Gothic" panose="020B0502020202020204" pitchFamily="34" charset="0"/>
              </a:rPr>
              <a:t>18% </a:t>
            </a:r>
            <a:r>
              <a:rPr lang="en-US" sz="1400" dirty="0">
                <a:latin typeface="Century Gothic" panose="020B0502020202020204" pitchFamily="34" charset="0"/>
              </a:rPr>
              <a:t>paying energy bills</a:t>
            </a:r>
          </a:p>
          <a:p>
            <a:pPr algn="ctr"/>
            <a:r>
              <a:rPr lang="en-US" sz="1600" b="1" dirty="0">
                <a:latin typeface="Century Gothic" panose="020B0502020202020204" pitchFamily="34" charset="0"/>
              </a:rPr>
              <a:t>12% </a:t>
            </a:r>
            <a:r>
              <a:rPr lang="en-US" sz="1400" dirty="0">
                <a:latin typeface="Century Gothic" panose="020B0502020202020204" pitchFamily="34" charset="0"/>
              </a:rPr>
              <a:t>paying for food</a:t>
            </a:r>
          </a:p>
          <a:p>
            <a:pPr algn="ctr"/>
            <a:r>
              <a:rPr lang="en-US" sz="1600" b="1" dirty="0">
                <a:latin typeface="Century Gothic" panose="020B0502020202020204" pitchFamily="34" charset="0"/>
              </a:rPr>
              <a:t>9% </a:t>
            </a:r>
            <a:r>
              <a:rPr lang="en-US" sz="1400" dirty="0">
                <a:latin typeface="Century Gothic" panose="020B0502020202020204" pitchFamily="34" charset="0"/>
              </a:rPr>
              <a:t>paying other bills</a:t>
            </a:r>
          </a:p>
          <a:p>
            <a:pPr algn="ctr"/>
            <a:r>
              <a:rPr lang="en-US" sz="1600" b="1" dirty="0">
                <a:latin typeface="Century Gothic" panose="020B0502020202020204" pitchFamily="34" charset="0"/>
              </a:rPr>
              <a:t>7% </a:t>
            </a:r>
            <a:r>
              <a:rPr lang="en-US" sz="1400" dirty="0">
                <a:latin typeface="Century Gothic" panose="020B0502020202020204" pitchFamily="34" charset="0"/>
              </a:rPr>
              <a:t>paying rent</a:t>
            </a:r>
          </a:p>
        </p:txBody>
      </p:sp>
      <p:sp>
        <p:nvSpPr>
          <p:cNvPr id="19" name="TextBox 18">
            <a:extLst>
              <a:ext uri="{FF2B5EF4-FFF2-40B4-BE49-F238E27FC236}">
                <a16:creationId xmlns:a16="http://schemas.microsoft.com/office/drawing/2014/main" id="{5AD8C4E0-37A8-42D5-8A4B-36E3A8CD4508}"/>
              </a:ext>
            </a:extLst>
          </p:cNvPr>
          <p:cNvSpPr txBox="1"/>
          <p:nvPr/>
        </p:nvSpPr>
        <p:spPr>
          <a:xfrm>
            <a:off x="6059263" y="3615356"/>
            <a:ext cx="2398643" cy="1015663"/>
          </a:xfrm>
          <a:prstGeom prst="rect">
            <a:avLst/>
          </a:prstGeom>
          <a:noFill/>
        </p:spPr>
        <p:txBody>
          <a:bodyPr wrap="square" rtlCol="0">
            <a:spAutoFit/>
          </a:bodyPr>
          <a:lstStyle/>
          <a:p>
            <a:pPr algn="ctr"/>
            <a:r>
              <a:rPr lang="en-US" sz="1600" b="1" dirty="0">
                <a:latin typeface="Century Gothic" panose="020B0502020202020204" pitchFamily="34" charset="0"/>
              </a:rPr>
              <a:t>49% </a:t>
            </a:r>
            <a:r>
              <a:rPr lang="en-US" sz="1400" dirty="0">
                <a:latin typeface="Century Gothic" panose="020B0502020202020204" pitchFamily="34" charset="0"/>
              </a:rPr>
              <a:t>pay by payment card/ key card</a:t>
            </a:r>
          </a:p>
          <a:p>
            <a:pPr algn="ctr"/>
            <a:r>
              <a:rPr lang="en-US" sz="1600" b="1" dirty="0">
                <a:latin typeface="Century Gothic" panose="020B0502020202020204" pitchFamily="34" charset="0"/>
              </a:rPr>
              <a:t>29%</a:t>
            </a:r>
            <a:r>
              <a:rPr lang="en-US" sz="1600" dirty="0">
                <a:latin typeface="Century Gothic" panose="020B0502020202020204" pitchFamily="34" charset="0"/>
              </a:rPr>
              <a:t> </a:t>
            </a:r>
            <a:r>
              <a:rPr lang="en-US" sz="1400" dirty="0">
                <a:latin typeface="Century Gothic" panose="020B0502020202020204" pitchFamily="34" charset="0"/>
              </a:rPr>
              <a:t>pay by payment meter (</a:t>
            </a:r>
            <a:r>
              <a:rPr lang="en-US" sz="1400" dirty="0" err="1">
                <a:latin typeface="Century Gothic" panose="020B0502020202020204" pitchFamily="34" charset="0"/>
              </a:rPr>
              <a:t>powercard</a:t>
            </a:r>
            <a:r>
              <a:rPr lang="en-US" sz="1400" dirty="0">
                <a:latin typeface="Century Gothic" panose="020B0502020202020204" pitchFamily="34" charset="0"/>
              </a:rPr>
              <a:t>)</a:t>
            </a:r>
          </a:p>
        </p:txBody>
      </p:sp>
      <p:pic>
        <p:nvPicPr>
          <p:cNvPr id="5" name="Graphic 4" descr="Coins outline">
            <a:extLst>
              <a:ext uri="{FF2B5EF4-FFF2-40B4-BE49-F238E27FC236}">
                <a16:creationId xmlns:a16="http://schemas.microsoft.com/office/drawing/2014/main" id="{B8E0D0C9-1F82-4B80-B22E-F9748C699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8875" y="1142521"/>
            <a:ext cx="914400" cy="914400"/>
          </a:xfrm>
          <a:prstGeom prst="rect">
            <a:avLst/>
          </a:prstGeom>
        </p:spPr>
      </p:pic>
      <p:pic>
        <p:nvPicPr>
          <p:cNvPr id="10" name="Graphic 9" descr="Lightbulb with solid fill">
            <a:extLst>
              <a:ext uri="{FF2B5EF4-FFF2-40B4-BE49-F238E27FC236}">
                <a16:creationId xmlns:a16="http://schemas.microsoft.com/office/drawing/2014/main" id="{5470AAB2-C29E-4ECF-989A-F8B7E63957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1385" y="1164907"/>
            <a:ext cx="914400" cy="914400"/>
          </a:xfrm>
          <a:prstGeom prst="rect">
            <a:avLst/>
          </a:prstGeom>
        </p:spPr>
      </p:pic>
    </p:spTree>
    <p:extLst>
      <p:ext uri="{BB962C8B-B14F-4D97-AF65-F5344CB8AC3E}">
        <p14:creationId xmlns:p14="http://schemas.microsoft.com/office/powerpoint/2010/main" val="349048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p:cNvSpPr txBox="1"/>
          <p:nvPr/>
        </p:nvSpPr>
        <p:spPr>
          <a:xfrm>
            <a:off x="4348381" y="972788"/>
            <a:ext cx="447238" cy="155877"/>
          </a:xfrm>
          <a:prstGeom prst="rect">
            <a:avLst/>
          </a:prstGeom>
          <a:noFill/>
        </p:spPr>
        <p:txBody>
          <a:bodyPr wrap="none" lIns="0" tIns="0" rIns="0" bIns="0" rtlCol="0">
            <a:spAutoFit/>
          </a:bodyPr>
          <a:lstStyle/>
          <a:p>
            <a:pPr>
              <a:tabLst>
                <a:tab pos="260747" algn="l"/>
              </a:tabLst>
            </a:pPr>
            <a:r>
              <a:rPr lang="en-US" sz="1013" dirty="0">
                <a:solidFill>
                  <a:srgbClr val="30353F"/>
                </a:solidFill>
                <a:latin typeface="+mj-lt"/>
              </a:rPr>
              <a:t>ANXIETY</a:t>
            </a:r>
          </a:p>
        </p:txBody>
      </p:sp>
      <p:sp>
        <p:nvSpPr>
          <p:cNvPr id="121" name="TextBox 120"/>
          <p:cNvSpPr txBox="1"/>
          <p:nvPr/>
        </p:nvSpPr>
        <p:spPr>
          <a:xfrm>
            <a:off x="1277686" y="994547"/>
            <a:ext cx="588303" cy="155877"/>
          </a:xfrm>
          <a:prstGeom prst="rect">
            <a:avLst/>
          </a:prstGeom>
          <a:noFill/>
        </p:spPr>
        <p:txBody>
          <a:bodyPr wrap="none" lIns="0" tIns="0" rIns="0" bIns="0" rtlCol="0">
            <a:spAutoFit/>
          </a:bodyPr>
          <a:lstStyle/>
          <a:p>
            <a:pPr>
              <a:tabLst>
                <a:tab pos="260747" algn="l"/>
              </a:tabLst>
            </a:pPr>
            <a:r>
              <a:rPr lang="en-US" sz="1013" dirty="0">
                <a:solidFill>
                  <a:srgbClr val="30353F"/>
                </a:solidFill>
                <a:latin typeface="+mj-lt"/>
              </a:rPr>
              <a:t>HAPPINESS</a:t>
            </a:r>
          </a:p>
        </p:txBody>
      </p:sp>
      <p:sp>
        <p:nvSpPr>
          <p:cNvPr id="123" name="TextBox 122"/>
          <p:cNvSpPr txBox="1"/>
          <p:nvPr/>
        </p:nvSpPr>
        <p:spPr>
          <a:xfrm>
            <a:off x="7194518" y="929303"/>
            <a:ext cx="641201" cy="155877"/>
          </a:xfrm>
          <a:prstGeom prst="rect">
            <a:avLst/>
          </a:prstGeom>
          <a:noFill/>
        </p:spPr>
        <p:txBody>
          <a:bodyPr wrap="none" lIns="0" tIns="0" rIns="0" bIns="0" rtlCol="0">
            <a:spAutoFit/>
          </a:bodyPr>
          <a:lstStyle/>
          <a:p>
            <a:pPr>
              <a:tabLst>
                <a:tab pos="260747" algn="l"/>
              </a:tabLst>
            </a:pPr>
            <a:r>
              <a:rPr lang="en-US" sz="1013" dirty="0">
                <a:solidFill>
                  <a:srgbClr val="30353F"/>
                </a:solidFill>
                <a:latin typeface="+mj-lt"/>
              </a:rPr>
              <a:t>LONELINESS</a:t>
            </a:r>
          </a:p>
        </p:txBody>
      </p:sp>
      <p:sp>
        <p:nvSpPr>
          <p:cNvPr id="138" name="Rectangle 137">
            <a:extLst>
              <a:ext uri="{C183D7F6-B498-43B3-948B-1728B52AA6E4}">
                <adec:decorative xmlns:adec="http://schemas.microsoft.com/office/drawing/2017/decorative" val="1"/>
              </a:ext>
            </a:extLst>
          </p:cNvPr>
          <p:cNvSpPr/>
          <p:nvPr/>
        </p:nvSpPr>
        <p:spPr>
          <a:xfrm>
            <a:off x="3760883" y="1900604"/>
            <a:ext cx="1622236" cy="2604144"/>
          </a:xfrm>
          <a:prstGeom prst="rect">
            <a:avLst/>
          </a:prstGeom>
          <a:gradFill flip="none" rotWithShape="1">
            <a:gsLst>
              <a:gs pos="100000">
                <a:srgbClr val="98A3AD">
                  <a:alpha val="0"/>
                </a:srgbClr>
              </a:gs>
              <a:gs pos="0">
                <a:srgbClr val="98A3A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2" name="Group 1"/>
          <p:cNvGrpSpPr/>
          <p:nvPr/>
        </p:nvGrpSpPr>
        <p:grpSpPr>
          <a:xfrm>
            <a:off x="3216975" y="1024083"/>
            <a:ext cx="2760231" cy="1840154"/>
            <a:chOff x="4064749" y="1192972"/>
            <a:chExt cx="4062503" cy="2708336"/>
          </a:xfrm>
        </p:grpSpPr>
        <p:graphicFrame>
          <p:nvGraphicFramePr>
            <p:cNvPr id="114" name="Chart 113"/>
            <p:cNvGraphicFramePr/>
            <p:nvPr>
              <p:extLst>
                <p:ext uri="{D42A27DB-BD31-4B8C-83A1-F6EECF244321}">
                  <p14:modId xmlns:p14="http://schemas.microsoft.com/office/powerpoint/2010/main" val="3366085071"/>
                </p:ext>
              </p:extLst>
            </p:nvPr>
          </p:nvGraphicFramePr>
          <p:xfrm>
            <a:off x="4064749" y="1192972"/>
            <a:ext cx="4062503" cy="2708336"/>
          </p:xfrm>
          <a:graphic>
            <a:graphicData uri="http://schemas.openxmlformats.org/drawingml/2006/chart">
              <c:chart xmlns:c="http://schemas.openxmlformats.org/drawingml/2006/chart" xmlns:r="http://schemas.openxmlformats.org/officeDocument/2006/relationships" r:id="rId2"/>
            </a:graphicData>
          </a:graphic>
        </p:graphicFrame>
        <p:sp>
          <p:nvSpPr>
            <p:cNvPr id="61" name="Oval 60"/>
            <p:cNvSpPr/>
            <p:nvPr/>
          </p:nvSpPr>
          <p:spPr>
            <a:xfrm>
              <a:off x="5302166"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5" name="TextBox 124"/>
          <p:cNvSpPr txBox="1"/>
          <p:nvPr/>
        </p:nvSpPr>
        <p:spPr>
          <a:xfrm>
            <a:off x="3776795" y="2947455"/>
            <a:ext cx="1615978" cy="738664"/>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n-US" sz="1200" dirty="0">
                <a:solidFill>
                  <a:srgbClr val="30353F"/>
                </a:solidFill>
                <a:latin typeface="Century Gothic" panose="020B0502020202020204" pitchFamily="34" charset="0"/>
              </a:rPr>
              <a:t>Feel a little or a lot more anxious than compared to before the Pandemic</a:t>
            </a:r>
          </a:p>
        </p:txBody>
      </p:sp>
      <p:sp>
        <p:nvSpPr>
          <p:cNvPr id="64" name="TextBox 63"/>
          <p:cNvSpPr txBox="1"/>
          <p:nvPr/>
        </p:nvSpPr>
        <p:spPr>
          <a:xfrm>
            <a:off x="4241445" y="3928482"/>
            <a:ext cx="671659" cy="461665"/>
          </a:xfrm>
          <a:prstGeom prst="rect">
            <a:avLst/>
          </a:prstGeom>
          <a:noFill/>
        </p:spPr>
        <p:txBody>
          <a:bodyPr wrap="none" lIns="0" tIns="0" rIns="0" bIns="0" rtlCol="0">
            <a:spAutoFit/>
          </a:bodyPr>
          <a:lstStyle/>
          <a:p>
            <a:r>
              <a:rPr lang="en-US" sz="3000" b="1" dirty="0">
                <a:solidFill>
                  <a:schemeClr val="bg1">
                    <a:lumMod val="50000"/>
                  </a:schemeClr>
                </a:solidFill>
              </a:rPr>
              <a:t>60%</a:t>
            </a:r>
          </a:p>
        </p:txBody>
      </p:sp>
      <p:sp>
        <p:nvSpPr>
          <p:cNvPr id="141" name="Rectangle 140">
            <a:extLst>
              <a:ext uri="{C183D7F6-B498-43B3-948B-1728B52AA6E4}">
                <adec:decorative xmlns:adec="http://schemas.microsoft.com/office/drawing/2017/decorative" val="1"/>
              </a:ext>
            </a:extLst>
          </p:cNvPr>
          <p:cNvSpPr/>
          <p:nvPr/>
        </p:nvSpPr>
        <p:spPr>
          <a:xfrm>
            <a:off x="793284" y="1907407"/>
            <a:ext cx="1629916" cy="2603993"/>
          </a:xfrm>
          <a:prstGeom prst="rect">
            <a:avLst/>
          </a:prstGeom>
          <a:gradFill flip="none" rotWithShape="1">
            <a:gsLst>
              <a:gs pos="100000">
                <a:srgbClr val="30353F">
                  <a:alpha val="0"/>
                </a:srgbClr>
              </a:gs>
              <a:gs pos="0">
                <a:srgbClr val="3035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4" name="Group 3">
            <a:extLst>
              <a:ext uri="{C183D7F6-B498-43B3-948B-1728B52AA6E4}">
                <adec:decorative xmlns:adec="http://schemas.microsoft.com/office/drawing/2017/decorative" val="1"/>
              </a:ext>
            </a:extLst>
          </p:cNvPr>
          <p:cNvGrpSpPr/>
          <p:nvPr/>
        </p:nvGrpSpPr>
        <p:grpSpPr>
          <a:xfrm>
            <a:off x="232462" y="1085180"/>
            <a:ext cx="2760230" cy="1840154"/>
            <a:chOff x="-13666" y="1090433"/>
            <a:chExt cx="4062503" cy="2708336"/>
          </a:xfrm>
        </p:grpSpPr>
        <p:sp>
          <p:nvSpPr>
            <p:cNvPr id="142" name="Oval 141"/>
            <p:cNvSpPr/>
            <p:nvPr/>
          </p:nvSpPr>
          <p:spPr>
            <a:xfrm>
              <a:off x="1217371"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aphicFrame>
          <p:nvGraphicFramePr>
            <p:cNvPr id="46" name="Chart 45"/>
            <p:cNvGraphicFramePr/>
            <p:nvPr>
              <p:extLst>
                <p:ext uri="{D42A27DB-BD31-4B8C-83A1-F6EECF244321}">
                  <p14:modId xmlns:p14="http://schemas.microsoft.com/office/powerpoint/2010/main" val="3605394715"/>
                </p:ext>
              </p:extLst>
            </p:nvPr>
          </p:nvGraphicFramePr>
          <p:xfrm>
            <a:off x="-13666" y="1090433"/>
            <a:ext cx="4062503" cy="2708336"/>
          </p:xfrm>
          <a:graphic>
            <a:graphicData uri="http://schemas.openxmlformats.org/drawingml/2006/chart">
              <c:chart xmlns:c="http://schemas.openxmlformats.org/drawingml/2006/chart" xmlns:r="http://schemas.openxmlformats.org/officeDocument/2006/relationships" r:id="rId3"/>
            </a:graphicData>
          </a:graphic>
        </p:graphicFrame>
      </p:grpSp>
      <p:sp>
        <p:nvSpPr>
          <p:cNvPr id="124" name="TextBox 123"/>
          <p:cNvSpPr txBox="1"/>
          <p:nvPr/>
        </p:nvSpPr>
        <p:spPr>
          <a:xfrm>
            <a:off x="800253" y="2955275"/>
            <a:ext cx="1615977" cy="923330"/>
          </a:xfrm>
          <a:prstGeom prst="rect">
            <a:avLst/>
          </a:prstGeom>
          <a:noFill/>
        </p:spPr>
        <p:txBody>
          <a:bodyPr wrap="square" lIns="0" tIns="0" rIns="0" bIns="0" rtlCol="0">
            <a:spAutoFit/>
          </a:bodyPr>
          <a:lstStyle/>
          <a:p>
            <a:pPr algn="ctr"/>
            <a:r>
              <a:rPr lang="en-US" sz="1200" dirty="0">
                <a:solidFill>
                  <a:srgbClr val="30353F"/>
                </a:solidFill>
                <a:latin typeface="Century Gothic" panose="020B0502020202020204" pitchFamily="34" charset="0"/>
              </a:rPr>
              <a:t>Felt a little or a lot less happy now than compared to before the Pandemic</a:t>
            </a:r>
          </a:p>
          <a:p>
            <a:pPr algn="ctr"/>
            <a:endParaRPr lang="en-US" sz="1200" dirty="0">
              <a:solidFill>
                <a:srgbClr val="30353F"/>
              </a:solidFill>
              <a:latin typeface="Century Gothic" panose="020B0502020202020204" pitchFamily="34" charset="0"/>
            </a:endParaRPr>
          </a:p>
        </p:txBody>
      </p:sp>
      <p:sp>
        <p:nvSpPr>
          <p:cNvPr id="143" name="TextBox 142"/>
          <p:cNvSpPr txBox="1"/>
          <p:nvPr/>
        </p:nvSpPr>
        <p:spPr>
          <a:xfrm>
            <a:off x="1277686" y="3929585"/>
            <a:ext cx="671659" cy="461665"/>
          </a:xfrm>
          <a:prstGeom prst="rect">
            <a:avLst/>
          </a:prstGeom>
          <a:noFill/>
        </p:spPr>
        <p:txBody>
          <a:bodyPr wrap="none" lIns="0" tIns="0" rIns="0" bIns="0" rtlCol="0">
            <a:spAutoFit/>
          </a:bodyPr>
          <a:lstStyle/>
          <a:p>
            <a:r>
              <a:rPr lang="en-US" sz="3000" b="1" dirty="0">
                <a:solidFill>
                  <a:srgbClr val="30353F"/>
                </a:solidFill>
              </a:rPr>
              <a:t>62%</a:t>
            </a:r>
          </a:p>
        </p:txBody>
      </p:sp>
      <p:sp>
        <p:nvSpPr>
          <p:cNvPr id="145" name="Rectangle 144">
            <a:extLst>
              <a:ext uri="{C183D7F6-B498-43B3-948B-1728B52AA6E4}">
                <adec:decorative xmlns:adec="http://schemas.microsoft.com/office/drawing/2017/decorative" val="1"/>
              </a:ext>
            </a:extLst>
          </p:cNvPr>
          <p:cNvSpPr/>
          <p:nvPr/>
        </p:nvSpPr>
        <p:spPr>
          <a:xfrm>
            <a:off x="6718116" y="1910465"/>
            <a:ext cx="1635286" cy="2585529"/>
          </a:xfrm>
          <a:prstGeom prst="rect">
            <a:avLst/>
          </a:prstGeom>
          <a:gradFill flip="none" rotWithShape="1">
            <a:gsLst>
              <a:gs pos="100000">
                <a:srgbClr val="BABABA">
                  <a:alpha val="0"/>
                </a:srgbClr>
              </a:gs>
              <a:gs pos="0">
                <a:srgbClr val="BABAB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6" name="Group 5">
            <a:extLst>
              <a:ext uri="{C183D7F6-B498-43B3-948B-1728B52AA6E4}">
                <adec:decorative xmlns:adec="http://schemas.microsoft.com/office/drawing/2017/decorative" val="1"/>
              </a:ext>
            </a:extLst>
          </p:cNvPr>
          <p:cNvGrpSpPr/>
          <p:nvPr/>
        </p:nvGrpSpPr>
        <p:grpSpPr>
          <a:xfrm>
            <a:off x="6148889" y="1167777"/>
            <a:ext cx="2760231" cy="1840155"/>
            <a:chOff x="8149541" y="1874965"/>
            <a:chExt cx="4062503" cy="2708337"/>
          </a:xfrm>
        </p:grpSpPr>
        <p:sp>
          <p:nvSpPr>
            <p:cNvPr id="146" name="Oval 145"/>
            <p:cNvSpPr/>
            <p:nvPr/>
          </p:nvSpPr>
          <p:spPr>
            <a:xfrm>
              <a:off x="9386960" y="2144547"/>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aphicFrame>
          <p:nvGraphicFramePr>
            <p:cNvPr id="115" name="Chart 114"/>
            <p:cNvGraphicFramePr/>
            <p:nvPr>
              <p:extLst>
                <p:ext uri="{D42A27DB-BD31-4B8C-83A1-F6EECF244321}">
                  <p14:modId xmlns:p14="http://schemas.microsoft.com/office/powerpoint/2010/main" val="2105307207"/>
                </p:ext>
              </p:extLst>
            </p:nvPr>
          </p:nvGraphicFramePr>
          <p:xfrm>
            <a:off x="8149541" y="1874965"/>
            <a:ext cx="4062503" cy="2708337"/>
          </p:xfrm>
          <a:graphic>
            <a:graphicData uri="http://schemas.openxmlformats.org/drawingml/2006/chart">
              <c:chart xmlns:c="http://schemas.openxmlformats.org/drawingml/2006/chart" xmlns:r="http://schemas.openxmlformats.org/officeDocument/2006/relationships" r:id="rId4"/>
            </a:graphicData>
          </a:graphic>
        </p:graphicFrame>
      </p:grpSp>
      <p:sp>
        <p:nvSpPr>
          <p:cNvPr id="126" name="TextBox 125"/>
          <p:cNvSpPr txBox="1"/>
          <p:nvPr/>
        </p:nvSpPr>
        <p:spPr>
          <a:xfrm>
            <a:off x="6727770" y="2791474"/>
            <a:ext cx="1615978" cy="1107996"/>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n-US" sz="1200" dirty="0">
                <a:solidFill>
                  <a:srgbClr val="30353F"/>
                </a:solidFill>
                <a:latin typeface="Century Gothic" panose="020B0502020202020204" pitchFamily="34" charset="0"/>
              </a:rPr>
              <a:t>Have felt lonely most or all of the time during the last week (43% not at all or almost none of the time)</a:t>
            </a:r>
          </a:p>
        </p:txBody>
      </p:sp>
      <p:sp>
        <p:nvSpPr>
          <p:cNvPr id="147" name="TextBox 146"/>
          <p:cNvSpPr txBox="1"/>
          <p:nvPr/>
        </p:nvSpPr>
        <p:spPr>
          <a:xfrm>
            <a:off x="7205203" y="3928482"/>
            <a:ext cx="671659" cy="461665"/>
          </a:xfrm>
          <a:prstGeom prst="rect">
            <a:avLst/>
          </a:prstGeom>
          <a:noFill/>
        </p:spPr>
        <p:txBody>
          <a:bodyPr wrap="none" lIns="0" tIns="0" rIns="0" bIns="0" rtlCol="0">
            <a:spAutoFit/>
          </a:bodyPr>
          <a:lstStyle/>
          <a:p>
            <a:r>
              <a:rPr lang="en-US" sz="3000" b="1" dirty="0">
                <a:solidFill>
                  <a:srgbClr val="BABABA"/>
                </a:solidFill>
              </a:rPr>
              <a:t>20%</a:t>
            </a:r>
          </a:p>
        </p:txBody>
      </p:sp>
      <p:sp>
        <p:nvSpPr>
          <p:cNvPr id="3" name="Title 2" hidden="1">
            <a:extLst>
              <a:ext uri="{FF2B5EF4-FFF2-40B4-BE49-F238E27FC236}">
                <a16:creationId xmlns:a16="http://schemas.microsoft.com/office/drawing/2014/main" id="{58A8366B-1D42-43D0-87E4-B7BC3F2C1B4C}"/>
              </a:ext>
            </a:extLst>
          </p:cNvPr>
          <p:cNvSpPr>
            <a:spLocks noGrp="1"/>
          </p:cNvSpPr>
          <p:nvPr>
            <p:ph type="title"/>
          </p:nvPr>
        </p:nvSpPr>
        <p:spPr/>
        <p:txBody>
          <a:bodyPr/>
          <a:lstStyle/>
          <a:p>
            <a:r>
              <a:rPr lang="en-US" dirty="0"/>
              <a:t>Slide 5</a:t>
            </a:r>
          </a:p>
        </p:txBody>
      </p:sp>
      <p:sp>
        <p:nvSpPr>
          <p:cNvPr id="32" name="Title 2">
            <a:extLst>
              <a:ext uri="{FF2B5EF4-FFF2-40B4-BE49-F238E27FC236}">
                <a16:creationId xmlns:a16="http://schemas.microsoft.com/office/drawing/2014/main" id="{DA333D4C-F35F-4530-BA17-D720DEAC9585}"/>
              </a:ext>
            </a:extLst>
          </p:cNvPr>
          <p:cNvSpPr txBox="1">
            <a:spLocks/>
          </p:cNvSpPr>
          <p:nvPr/>
        </p:nvSpPr>
        <p:spPr>
          <a:xfrm>
            <a:off x="92765" y="171564"/>
            <a:ext cx="6625351" cy="541572"/>
          </a:xfrm>
          <a:prstGeom prst="rect">
            <a:avLst/>
          </a:prstGeom>
        </p:spPr>
        <p:txBody>
          <a:bodyPr/>
          <a:lstStyle>
            <a:lvl1pPr algn="l" defTabSz="685800" rtl="0" eaLnBrk="1" latinLnBrk="0" hangingPunct="1">
              <a:lnSpc>
                <a:spcPts val="3000"/>
              </a:lnSpc>
              <a:spcBef>
                <a:spcPct val="0"/>
              </a:spcBef>
              <a:buNone/>
              <a:defRPr sz="3000" b="1" i="0" kern="1200">
                <a:solidFill>
                  <a:srgbClr val="000099"/>
                </a:solidFill>
                <a:latin typeface="+mn-lt"/>
                <a:ea typeface="Trueno RoundBd" charset="0"/>
                <a:cs typeface="Trueno RoundBd" charset="0"/>
              </a:defRPr>
            </a:lvl1pPr>
          </a:lstStyle>
          <a:p>
            <a:r>
              <a:rPr lang="en-US" b="0" dirty="0"/>
              <a:t>Wellbeing has been affected by the pandemic</a:t>
            </a:r>
            <a:endParaRPr lang="en-GB" b="0" dirty="0"/>
          </a:p>
        </p:txBody>
      </p:sp>
      <p:pic>
        <p:nvPicPr>
          <p:cNvPr id="8" name="Graphic 7" descr="Worried face outline with solid fill">
            <a:extLst>
              <a:ext uri="{FF2B5EF4-FFF2-40B4-BE49-F238E27FC236}">
                <a16:creationId xmlns:a16="http://schemas.microsoft.com/office/drawing/2014/main" id="{EA6DD0AE-02C9-493E-95BC-CF5B12EECA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7739" y="1488015"/>
            <a:ext cx="914400" cy="914400"/>
          </a:xfrm>
          <a:prstGeom prst="rect">
            <a:avLst/>
          </a:prstGeom>
        </p:spPr>
      </p:pic>
      <p:pic>
        <p:nvPicPr>
          <p:cNvPr id="10" name="Graphic 9" descr="Sad face with solid fill with solid fill">
            <a:extLst>
              <a:ext uri="{FF2B5EF4-FFF2-40B4-BE49-F238E27FC236}">
                <a16:creationId xmlns:a16="http://schemas.microsoft.com/office/drawing/2014/main" id="{522DE05C-47D7-4C4E-BCBB-EA7C1FEC1E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8890" y="1548057"/>
            <a:ext cx="914400" cy="914400"/>
          </a:xfrm>
          <a:prstGeom prst="rect">
            <a:avLst/>
          </a:prstGeom>
        </p:spPr>
      </p:pic>
      <p:pic>
        <p:nvPicPr>
          <p:cNvPr id="13" name="Graphic 12" descr="Man with solid fill">
            <a:extLst>
              <a:ext uri="{FF2B5EF4-FFF2-40B4-BE49-F238E27FC236}">
                <a16:creationId xmlns:a16="http://schemas.microsoft.com/office/drawing/2014/main" id="{E576E194-1E1D-4150-B1EC-77C8EAE487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87798" y="1488015"/>
            <a:ext cx="914400" cy="914400"/>
          </a:xfrm>
          <a:prstGeom prst="rect">
            <a:avLst/>
          </a:prstGeom>
        </p:spPr>
      </p:pic>
    </p:spTree>
    <p:extLst>
      <p:ext uri="{BB962C8B-B14F-4D97-AF65-F5344CB8AC3E}">
        <p14:creationId xmlns:p14="http://schemas.microsoft.com/office/powerpoint/2010/main" val="9831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600000" cy="3600000"/>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800" b="1" dirty="0">
                <a:solidFill>
                  <a:schemeClr val="bg1"/>
                </a:solidFill>
                <a:latin typeface="Trueno RoundBd"/>
              </a:rPr>
              <a:t>Internet access usage</a:t>
            </a:r>
          </a:p>
        </p:txBody>
      </p:sp>
      <p:pic>
        <p:nvPicPr>
          <p:cNvPr id="7" name="Content Placeholder 6" descr="Wireless with solid fill">
            <a:extLst>
              <a:ext uri="{FF2B5EF4-FFF2-40B4-BE49-F238E27FC236}">
                <a16:creationId xmlns:a16="http://schemas.microsoft.com/office/drawing/2014/main" id="{CE6C86FE-7972-4732-9156-EE7243BF3EB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854209" y="1020312"/>
            <a:ext cx="914400" cy="914400"/>
          </a:xfrm>
        </p:spPr>
      </p:pic>
      <p:pic>
        <p:nvPicPr>
          <p:cNvPr id="9" name="Graphic 8" descr="Smart Phone with solid fill">
            <a:extLst>
              <a:ext uri="{FF2B5EF4-FFF2-40B4-BE49-F238E27FC236}">
                <a16:creationId xmlns:a16="http://schemas.microsoft.com/office/drawing/2014/main" id="{1CD8C3E3-22E7-4614-82BB-9DFCABDF93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6279" y="1059860"/>
            <a:ext cx="914400" cy="914400"/>
          </a:xfrm>
          <a:prstGeom prst="rect">
            <a:avLst/>
          </a:prstGeom>
        </p:spPr>
      </p:pic>
      <p:sp>
        <p:nvSpPr>
          <p:cNvPr id="11" name="TextBox 10">
            <a:extLst>
              <a:ext uri="{FF2B5EF4-FFF2-40B4-BE49-F238E27FC236}">
                <a16:creationId xmlns:a16="http://schemas.microsoft.com/office/drawing/2014/main" id="{6EE66232-76D4-400E-92BA-471D7FFBD267}"/>
              </a:ext>
            </a:extLst>
          </p:cNvPr>
          <p:cNvSpPr txBox="1"/>
          <p:nvPr/>
        </p:nvSpPr>
        <p:spPr>
          <a:xfrm>
            <a:off x="3588027" y="2056921"/>
            <a:ext cx="1446764" cy="769441"/>
          </a:xfrm>
          <a:prstGeom prst="rect">
            <a:avLst/>
          </a:prstGeom>
          <a:noFill/>
        </p:spPr>
        <p:txBody>
          <a:bodyPr wrap="square" rtlCol="0">
            <a:spAutoFit/>
          </a:bodyPr>
          <a:lstStyle/>
          <a:p>
            <a:pPr algn="ctr"/>
            <a:r>
              <a:rPr lang="en-US" sz="1600" b="1" dirty="0">
                <a:latin typeface="Century Gothic" panose="020B0502020202020204" pitchFamily="34" charset="0"/>
              </a:rPr>
              <a:t>65% </a:t>
            </a:r>
            <a:r>
              <a:rPr lang="en-US" sz="1400" dirty="0">
                <a:latin typeface="Century Gothic" panose="020B0502020202020204" pitchFamily="34" charset="0"/>
              </a:rPr>
              <a:t> go online or use mobile apps</a:t>
            </a:r>
          </a:p>
        </p:txBody>
      </p:sp>
      <p:sp>
        <p:nvSpPr>
          <p:cNvPr id="12" name="TextBox 11">
            <a:extLst>
              <a:ext uri="{FF2B5EF4-FFF2-40B4-BE49-F238E27FC236}">
                <a16:creationId xmlns:a16="http://schemas.microsoft.com/office/drawing/2014/main" id="{2D53D95F-5B33-48E4-92B2-64CD08B6EB6A}"/>
              </a:ext>
            </a:extLst>
          </p:cNvPr>
          <p:cNvSpPr txBox="1"/>
          <p:nvPr/>
        </p:nvSpPr>
        <p:spPr>
          <a:xfrm>
            <a:off x="5771880" y="2079307"/>
            <a:ext cx="2868537" cy="2277547"/>
          </a:xfrm>
          <a:prstGeom prst="rect">
            <a:avLst/>
          </a:prstGeom>
          <a:noFill/>
        </p:spPr>
        <p:txBody>
          <a:bodyPr wrap="square" rtlCol="0">
            <a:spAutoFit/>
          </a:bodyPr>
          <a:lstStyle/>
          <a:p>
            <a:r>
              <a:rPr lang="en-US" sz="1400" b="1" dirty="0">
                <a:latin typeface="Century Gothic" panose="020B0502020202020204" pitchFamily="34" charset="0"/>
              </a:rPr>
              <a:t>69%</a:t>
            </a:r>
            <a:r>
              <a:rPr lang="en-US" sz="1600" b="1" dirty="0">
                <a:latin typeface="Century Gothic" panose="020B0502020202020204" pitchFamily="34" charset="0"/>
              </a:rPr>
              <a:t> </a:t>
            </a:r>
            <a:r>
              <a:rPr lang="en-US" sz="1400" dirty="0">
                <a:latin typeface="Century Gothic" panose="020B0502020202020204" pitchFamily="34" charset="0"/>
              </a:rPr>
              <a:t> have ordered shopping</a:t>
            </a:r>
          </a:p>
          <a:p>
            <a:r>
              <a:rPr lang="en-US" sz="1400" b="1" dirty="0">
                <a:latin typeface="Century Gothic" panose="020B0502020202020204" pitchFamily="34" charset="0"/>
              </a:rPr>
              <a:t>68%</a:t>
            </a:r>
            <a:r>
              <a:rPr lang="en-US" sz="1400" dirty="0">
                <a:latin typeface="Century Gothic" panose="020B0502020202020204" pitchFamily="34" charset="0"/>
              </a:rPr>
              <a:t> have went online for entertainment e.g. Netflix</a:t>
            </a:r>
          </a:p>
          <a:p>
            <a:r>
              <a:rPr lang="en-US" sz="1400" b="1" dirty="0">
                <a:latin typeface="Century Gothic" panose="020B0502020202020204" pitchFamily="34" charset="0"/>
              </a:rPr>
              <a:t>67%</a:t>
            </a:r>
            <a:r>
              <a:rPr lang="en-US" sz="1400" dirty="0">
                <a:latin typeface="Century Gothic" panose="020B0502020202020204" pitchFamily="34" charset="0"/>
              </a:rPr>
              <a:t> have used video calls</a:t>
            </a:r>
          </a:p>
          <a:p>
            <a:r>
              <a:rPr lang="en-US" sz="1400" b="1" dirty="0">
                <a:latin typeface="Century Gothic" panose="020B0502020202020204" pitchFamily="34" charset="0"/>
              </a:rPr>
              <a:t>62%</a:t>
            </a:r>
            <a:r>
              <a:rPr lang="en-US" sz="1400" dirty="0">
                <a:latin typeface="Century Gothic" panose="020B0502020202020204" pitchFamily="34" charset="0"/>
              </a:rPr>
              <a:t> have used online banking</a:t>
            </a:r>
          </a:p>
          <a:p>
            <a:r>
              <a:rPr lang="en-US" sz="1400" b="1" dirty="0">
                <a:latin typeface="Century Gothic" panose="020B0502020202020204" pitchFamily="34" charset="0"/>
              </a:rPr>
              <a:t>35%</a:t>
            </a:r>
            <a:r>
              <a:rPr lang="en-US" sz="1400" dirty="0">
                <a:latin typeface="Century Gothic" panose="020B0502020202020204" pitchFamily="34" charset="0"/>
              </a:rPr>
              <a:t> have communicated with a large company e.g. Council, electricity supplier</a:t>
            </a:r>
          </a:p>
          <a:p>
            <a:r>
              <a:rPr lang="en-US" sz="1400" b="1" dirty="0">
                <a:latin typeface="Century Gothic" panose="020B0502020202020204" pitchFamily="34" charset="0"/>
              </a:rPr>
              <a:t>32%</a:t>
            </a:r>
            <a:r>
              <a:rPr lang="en-US" sz="1400" dirty="0">
                <a:latin typeface="Century Gothic" panose="020B0502020202020204" pitchFamily="34" charset="0"/>
              </a:rPr>
              <a:t> have accessed NVHA’s website</a:t>
            </a:r>
          </a:p>
        </p:txBody>
      </p:sp>
      <p:sp>
        <p:nvSpPr>
          <p:cNvPr id="14" name="Arrow: Down 13">
            <a:extLst>
              <a:ext uri="{FF2B5EF4-FFF2-40B4-BE49-F238E27FC236}">
                <a16:creationId xmlns:a16="http://schemas.microsoft.com/office/drawing/2014/main" id="{C620938F-3EA9-4409-8ACE-1CC158B0DD7A}"/>
              </a:ext>
            </a:extLst>
          </p:cNvPr>
          <p:cNvSpPr/>
          <p:nvPr/>
        </p:nvSpPr>
        <p:spPr>
          <a:xfrm>
            <a:off x="4196075" y="3169239"/>
            <a:ext cx="260591" cy="31511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884F8E8D-9552-4846-8646-8DA23FBD7301}"/>
              </a:ext>
            </a:extLst>
          </p:cNvPr>
          <p:cNvSpPr/>
          <p:nvPr/>
        </p:nvSpPr>
        <p:spPr>
          <a:xfrm rot="16200000">
            <a:off x="5683565" y="1477512"/>
            <a:ext cx="260591" cy="31511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A7EBEF4-3649-493A-AB8B-3D42D4052CD3}"/>
              </a:ext>
            </a:extLst>
          </p:cNvPr>
          <p:cNvSpPr txBox="1"/>
          <p:nvPr/>
        </p:nvSpPr>
        <p:spPr>
          <a:xfrm>
            <a:off x="3114261" y="3615356"/>
            <a:ext cx="2398643" cy="553998"/>
          </a:xfrm>
          <a:prstGeom prst="rect">
            <a:avLst/>
          </a:prstGeom>
          <a:noFill/>
        </p:spPr>
        <p:txBody>
          <a:bodyPr wrap="square" rtlCol="0">
            <a:spAutoFit/>
          </a:bodyPr>
          <a:lstStyle/>
          <a:p>
            <a:pPr algn="ctr"/>
            <a:r>
              <a:rPr lang="en-US" sz="1600" b="1" dirty="0">
                <a:latin typeface="Century Gothic" panose="020B0502020202020204" pitchFamily="34" charset="0"/>
              </a:rPr>
              <a:t>50% </a:t>
            </a:r>
            <a:r>
              <a:rPr lang="en-US" sz="1400" dirty="0">
                <a:latin typeface="Century Gothic" panose="020B0502020202020204" pitchFamily="34" charset="0"/>
              </a:rPr>
              <a:t>go online using a smartphone/ mobile</a:t>
            </a:r>
          </a:p>
        </p:txBody>
      </p:sp>
    </p:spTree>
    <p:extLst>
      <p:ext uri="{BB962C8B-B14F-4D97-AF65-F5344CB8AC3E}">
        <p14:creationId xmlns:p14="http://schemas.microsoft.com/office/powerpoint/2010/main" val="258559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465757" cy="3600000"/>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200" b="1" dirty="0">
                <a:solidFill>
                  <a:schemeClr val="bg1"/>
                </a:solidFill>
                <a:latin typeface="Century Gothic" panose="020B0502020202020204" pitchFamily="34" charset="0"/>
              </a:rPr>
              <a:t>Home schooling</a:t>
            </a:r>
          </a:p>
        </p:txBody>
      </p:sp>
      <p:sp>
        <p:nvSpPr>
          <p:cNvPr id="20" name="TextBox 19">
            <a:extLst>
              <a:ext uri="{FF2B5EF4-FFF2-40B4-BE49-F238E27FC236}">
                <a16:creationId xmlns:a16="http://schemas.microsoft.com/office/drawing/2014/main" id="{38B38680-422A-4EF5-AE0A-79E2F335268A}"/>
              </a:ext>
            </a:extLst>
          </p:cNvPr>
          <p:cNvSpPr txBox="1"/>
          <p:nvPr/>
        </p:nvSpPr>
        <p:spPr>
          <a:xfrm>
            <a:off x="2767514" y="1357848"/>
            <a:ext cx="6151199" cy="3785652"/>
          </a:xfrm>
          <a:prstGeom prst="rect">
            <a:avLst/>
          </a:prstGeom>
          <a:noFill/>
        </p:spPr>
        <p:txBody>
          <a:bodyPr wrap="square" rtlCol="0">
            <a:spAutoFit/>
          </a:bodyPr>
          <a:lstStyle/>
          <a:p>
            <a:r>
              <a:rPr lang="en-US" sz="1600" b="1" dirty="0">
                <a:latin typeface="Century Gothic" panose="020B0502020202020204" pitchFamily="34" charset="0"/>
              </a:rPr>
              <a:t>56% </a:t>
            </a:r>
            <a:r>
              <a:rPr lang="en-US" sz="1400" dirty="0">
                <a:latin typeface="Century Gothic" panose="020B0502020202020204" pitchFamily="34" charset="0"/>
              </a:rPr>
              <a:t> have struggled to support their child with home schooling</a:t>
            </a:r>
          </a:p>
          <a:p>
            <a:endParaRPr lang="en-US" sz="1400" dirty="0">
              <a:latin typeface="Century Gothic" panose="020B0502020202020204" pitchFamily="34" charset="0"/>
            </a:endParaRPr>
          </a:p>
          <a:p>
            <a:r>
              <a:rPr lang="en-US" sz="1400" b="1" dirty="0">
                <a:latin typeface="Century Gothic" panose="020B0502020202020204" pitchFamily="34" charset="0"/>
              </a:rPr>
              <a:t>49% </a:t>
            </a:r>
            <a:r>
              <a:rPr lang="en-US" sz="1400" dirty="0">
                <a:latin typeface="Century Gothic" panose="020B0502020202020204" pitchFamily="34" charset="0"/>
              </a:rPr>
              <a:t>said their child has struggled to engage with home schooling</a:t>
            </a:r>
          </a:p>
          <a:p>
            <a:endParaRPr lang="en-US" sz="1400" dirty="0">
              <a:latin typeface="Century Gothic" panose="020B0502020202020204" pitchFamily="34" charset="0"/>
            </a:endParaRPr>
          </a:p>
          <a:p>
            <a:r>
              <a:rPr lang="en-US" sz="1400" b="1" dirty="0">
                <a:latin typeface="Century Gothic" panose="020B0502020202020204" pitchFamily="34" charset="0"/>
              </a:rPr>
              <a:t>49%</a:t>
            </a:r>
            <a:r>
              <a:rPr lang="en-US" sz="1400" dirty="0">
                <a:latin typeface="Century Gothic" panose="020B0502020202020204" pitchFamily="34" charset="0"/>
              </a:rPr>
              <a:t> said their child has struggled with getting a routine for home schooling</a:t>
            </a:r>
          </a:p>
          <a:p>
            <a:endParaRPr lang="en-US" sz="1400" dirty="0">
              <a:latin typeface="Century Gothic" panose="020B0502020202020204" pitchFamily="34" charset="0"/>
            </a:endParaRPr>
          </a:p>
          <a:p>
            <a:r>
              <a:rPr lang="en-US" sz="1400" b="1" dirty="0">
                <a:latin typeface="Century Gothic" panose="020B0502020202020204" pitchFamily="34" charset="0"/>
              </a:rPr>
              <a:t>44%</a:t>
            </a:r>
            <a:r>
              <a:rPr lang="en-US" sz="1400" dirty="0">
                <a:latin typeface="Century Gothic" panose="020B0502020202020204" pitchFamily="34" charset="0"/>
              </a:rPr>
              <a:t> has said their child isn’t interested in doing school work at home</a:t>
            </a:r>
          </a:p>
          <a:p>
            <a:endParaRPr lang="en-US" sz="1400" dirty="0">
              <a:latin typeface="Century Gothic" panose="020B0502020202020204" pitchFamily="34" charset="0"/>
            </a:endParaRPr>
          </a:p>
          <a:p>
            <a:r>
              <a:rPr lang="en-US" sz="1400" b="1" dirty="0">
                <a:latin typeface="Century Gothic" panose="020B0502020202020204" pitchFamily="34" charset="0"/>
              </a:rPr>
              <a:t>20%</a:t>
            </a:r>
            <a:r>
              <a:rPr lang="en-US" sz="1400" dirty="0">
                <a:latin typeface="Century Gothic" panose="020B0502020202020204" pitchFamily="34" charset="0"/>
              </a:rPr>
              <a:t> have struggled with balancing work and home schooling</a:t>
            </a:r>
          </a:p>
          <a:p>
            <a:endParaRPr lang="en-US" sz="1400" dirty="0">
              <a:latin typeface="Century Gothic" panose="020B0502020202020204" pitchFamily="34" charset="0"/>
            </a:endParaRPr>
          </a:p>
          <a:p>
            <a:r>
              <a:rPr lang="en-US" sz="1400" b="1" dirty="0">
                <a:latin typeface="Century Gothic" panose="020B0502020202020204" pitchFamily="34" charset="0"/>
              </a:rPr>
              <a:t>13%</a:t>
            </a:r>
            <a:r>
              <a:rPr lang="en-US" sz="1400" dirty="0">
                <a:latin typeface="Century Gothic" panose="020B0502020202020204" pitchFamily="34" charset="0"/>
              </a:rPr>
              <a:t> don’t have enough and 7% don’t have laptops/ computers to allow children to do school work</a:t>
            </a:r>
          </a:p>
          <a:p>
            <a:endParaRPr lang="en-US" sz="1400" dirty="0">
              <a:latin typeface="Century Gothic" panose="020B0502020202020204" pitchFamily="34" charset="0"/>
            </a:endParaRPr>
          </a:p>
          <a:p>
            <a:r>
              <a:rPr lang="en-US" sz="1400" b="1" dirty="0">
                <a:latin typeface="Century Gothic" panose="020B0502020202020204" pitchFamily="34" charset="0"/>
              </a:rPr>
              <a:t>13%</a:t>
            </a:r>
            <a:r>
              <a:rPr lang="en-US" sz="1400" dirty="0">
                <a:latin typeface="Century Gothic" panose="020B0502020202020204" pitchFamily="34" charset="0"/>
              </a:rPr>
              <a:t> have had no issues home schooling</a:t>
            </a: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21" name="TextBox 20">
            <a:extLst>
              <a:ext uri="{FF2B5EF4-FFF2-40B4-BE49-F238E27FC236}">
                <a16:creationId xmlns:a16="http://schemas.microsoft.com/office/drawing/2014/main" id="{143796CF-3BA2-47F1-8FA6-32ED5EC35D73}"/>
              </a:ext>
            </a:extLst>
          </p:cNvPr>
          <p:cNvSpPr txBox="1"/>
          <p:nvPr/>
        </p:nvSpPr>
        <p:spPr>
          <a:xfrm>
            <a:off x="3648176" y="549710"/>
            <a:ext cx="2779130" cy="553998"/>
          </a:xfrm>
          <a:prstGeom prst="rect">
            <a:avLst/>
          </a:prstGeom>
          <a:noFill/>
        </p:spPr>
        <p:txBody>
          <a:bodyPr wrap="square" rtlCol="0">
            <a:spAutoFit/>
          </a:bodyPr>
          <a:lstStyle/>
          <a:p>
            <a:pPr algn="ctr"/>
            <a:r>
              <a:rPr lang="en-US" sz="1600" b="1" dirty="0">
                <a:latin typeface="Century Gothic" panose="020B0502020202020204" pitchFamily="34" charset="0"/>
              </a:rPr>
              <a:t>18% </a:t>
            </a:r>
            <a:r>
              <a:rPr lang="en-US" sz="1400" dirty="0">
                <a:latin typeface="Century Gothic" panose="020B0502020202020204" pitchFamily="34" charset="0"/>
              </a:rPr>
              <a:t> have had to home school during lockdown</a:t>
            </a:r>
          </a:p>
        </p:txBody>
      </p:sp>
      <p:pic>
        <p:nvPicPr>
          <p:cNvPr id="3" name="Graphic 2" descr="Woman with kid with solid fill">
            <a:extLst>
              <a:ext uri="{FF2B5EF4-FFF2-40B4-BE49-F238E27FC236}">
                <a16:creationId xmlns:a16="http://schemas.microsoft.com/office/drawing/2014/main" id="{A2F2B7E4-694A-41E0-8170-85B75C27C4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33776" y="369509"/>
            <a:ext cx="914400" cy="914400"/>
          </a:xfrm>
          <a:prstGeom prst="rect">
            <a:avLst/>
          </a:prstGeom>
        </p:spPr>
      </p:pic>
    </p:spTree>
    <p:extLst>
      <p:ext uri="{BB962C8B-B14F-4D97-AF65-F5344CB8AC3E}">
        <p14:creationId xmlns:p14="http://schemas.microsoft.com/office/powerpoint/2010/main" val="307252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465757" cy="360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200" b="1" dirty="0">
                <a:solidFill>
                  <a:schemeClr val="bg1"/>
                </a:solidFill>
                <a:latin typeface="Century Gothic" panose="020B0502020202020204" pitchFamily="34" charset="0"/>
              </a:rPr>
              <a:t>What should NVHA focus on at this time?</a:t>
            </a:r>
          </a:p>
        </p:txBody>
      </p:sp>
      <p:sp>
        <p:nvSpPr>
          <p:cNvPr id="20" name="TextBox 19">
            <a:extLst>
              <a:ext uri="{FF2B5EF4-FFF2-40B4-BE49-F238E27FC236}">
                <a16:creationId xmlns:a16="http://schemas.microsoft.com/office/drawing/2014/main" id="{38B38680-422A-4EF5-AE0A-79E2F335268A}"/>
              </a:ext>
            </a:extLst>
          </p:cNvPr>
          <p:cNvSpPr txBox="1"/>
          <p:nvPr/>
        </p:nvSpPr>
        <p:spPr>
          <a:xfrm>
            <a:off x="2992801" y="1076120"/>
            <a:ext cx="6151199" cy="3785652"/>
          </a:xfrm>
          <a:prstGeom prst="rect">
            <a:avLst/>
          </a:prstGeom>
          <a:noFill/>
        </p:spPr>
        <p:txBody>
          <a:bodyPr wrap="square" rtlCol="0">
            <a:spAutoFit/>
          </a:bodyPr>
          <a:lstStyle/>
          <a:p>
            <a:r>
              <a:rPr lang="en-US" sz="1600" b="1" dirty="0">
                <a:latin typeface="Century Gothic" panose="020B0502020202020204" pitchFamily="34" charset="0"/>
              </a:rPr>
              <a:t>11% </a:t>
            </a:r>
            <a:r>
              <a:rPr lang="en-US" sz="1600" dirty="0">
                <a:latin typeface="Century Gothic" panose="020B0502020202020204" pitchFamily="34" charset="0"/>
              </a:rPr>
              <a:t> getting repairs done</a:t>
            </a:r>
          </a:p>
          <a:p>
            <a:endParaRPr lang="en-US" sz="1600" dirty="0">
              <a:latin typeface="Century Gothic" panose="020B0502020202020204" pitchFamily="34" charset="0"/>
            </a:endParaRPr>
          </a:p>
          <a:p>
            <a:r>
              <a:rPr lang="en-US" sz="1600" b="1" dirty="0">
                <a:latin typeface="Century Gothic" panose="020B0502020202020204" pitchFamily="34" charset="0"/>
              </a:rPr>
              <a:t>11% </a:t>
            </a:r>
            <a:r>
              <a:rPr lang="en-US" sz="1600" dirty="0">
                <a:latin typeface="Century Gothic" panose="020B0502020202020204" pitchFamily="34" charset="0"/>
              </a:rPr>
              <a:t>keep doing what you are doing</a:t>
            </a:r>
          </a:p>
          <a:p>
            <a:endParaRPr lang="en-US" sz="1600" dirty="0">
              <a:latin typeface="Century Gothic" panose="020B0502020202020204" pitchFamily="34" charset="0"/>
            </a:endParaRPr>
          </a:p>
          <a:p>
            <a:r>
              <a:rPr lang="en-US" sz="1600" b="1" dirty="0">
                <a:latin typeface="Century Gothic" panose="020B0502020202020204" pitchFamily="34" charset="0"/>
              </a:rPr>
              <a:t>9%</a:t>
            </a:r>
            <a:r>
              <a:rPr lang="en-US" sz="1600" dirty="0">
                <a:latin typeface="Century Gothic" panose="020B0502020202020204" pitchFamily="34" charset="0"/>
              </a:rPr>
              <a:t> communication / information</a:t>
            </a:r>
          </a:p>
          <a:p>
            <a:endParaRPr lang="en-US" sz="1600" dirty="0">
              <a:latin typeface="Century Gothic" panose="020B0502020202020204" pitchFamily="34" charset="0"/>
            </a:endParaRPr>
          </a:p>
          <a:p>
            <a:r>
              <a:rPr lang="en-US" sz="1600" b="1" dirty="0">
                <a:latin typeface="Century Gothic" panose="020B0502020202020204" pitchFamily="34" charset="0"/>
              </a:rPr>
              <a:t>7%</a:t>
            </a:r>
            <a:r>
              <a:rPr lang="en-US" sz="1600" dirty="0">
                <a:latin typeface="Century Gothic" panose="020B0502020202020204" pitchFamily="34" charset="0"/>
              </a:rPr>
              <a:t> support for elderly / vulnerable</a:t>
            </a:r>
          </a:p>
          <a:p>
            <a:endParaRPr lang="en-US" sz="1600" dirty="0">
              <a:latin typeface="Century Gothic" panose="020B0502020202020204" pitchFamily="34" charset="0"/>
            </a:endParaRPr>
          </a:p>
          <a:p>
            <a:r>
              <a:rPr lang="en-US" sz="1600" b="1" dirty="0">
                <a:latin typeface="Century Gothic" panose="020B0502020202020204" pitchFamily="34" charset="0"/>
              </a:rPr>
              <a:t>2%</a:t>
            </a:r>
            <a:r>
              <a:rPr lang="en-US" sz="1600" dirty="0">
                <a:latin typeface="Century Gothic" panose="020B0502020202020204" pitchFamily="34" charset="0"/>
              </a:rPr>
              <a:t> dealing with anti-social behaviour</a:t>
            </a:r>
          </a:p>
          <a:p>
            <a:endParaRPr lang="en-US" sz="1600" dirty="0">
              <a:latin typeface="Century Gothic" panose="020B0502020202020204" pitchFamily="34" charset="0"/>
            </a:endParaRPr>
          </a:p>
          <a:p>
            <a:r>
              <a:rPr lang="en-US" sz="1600" b="1" dirty="0">
                <a:latin typeface="Century Gothic" panose="020B0502020202020204" pitchFamily="34" charset="0"/>
              </a:rPr>
              <a:t>2%</a:t>
            </a:r>
            <a:r>
              <a:rPr lang="en-US" sz="1600" dirty="0">
                <a:latin typeface="Century Gothic" panose="020B0502020202020204" pitchFamily="34" charset="0"/>
              </a:rPr>
              <a:t> improve/ maintain communal areas</a:t>
            </a:r>
          </a:p>
          <a:p>
            <a:endParaRPr lang="en-US" sz="1600" dirty="0">
              <a:latin typeface="Century Gothic" panose="020B0502020202020204" pitchFamily="34" charset="0"/>
            </a:endParaRPr>
          </a:p>
          <a:p>
            <a:r>
              <a:rPr lang="en-US" sz="1600" b="1" dirty="0">
                <a:latin typeface="Century Gothic" panose="020B0502020202020204" pitchFamily="34" charset="0"/>
              </a:rPr>
              <a:t>56% don’t know/ no suggestions</a:t>
            </a:r>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spTree>
    <p:extLst>
      <p:ext uri="{BB962C8B-B14F-4D97-AF65-F5344CB8AC3E}">
        <p14:creationId xmlns:p14="http://schemas.microsoft.com/office/powerpoint/2010/main" val="26701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465757" cy="3600000"/>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200" b="1" dirty="0">
                <a:solidFill>
                  <a:schemeClr val="bg1"/>
                </a:solidFill>
                <a:latin typeface="Century Gothic" panose="020B0502020202020204" pitchFamily="34" charset="0"/>
              </a:rPr>
              <a:t>Any questions?</a:t>
            </a:r>
          </a:p>
        </p:txBody>
      </p:sp>
      <p:pic>
        <p:nvPicPr>
          <p:cNvPr id="4" name="Graphic 3" descr="Questions outline">
            <a:extLst>
              <a:ext uri="{FF2B5EF4-FFF2-40B4-BE49-F238E27FC236}">
                <a16:creationId xmlns:a16="http://schemas.microsoft.com/office/drawing/2014/main" id="{0CCE2D15-A316-4FF9-8D28-04EE188AFE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1447350"/>
            <a:ext cx="2590800" cy="2590800"/>
          </a:xfrm>
          <a:prstGeom prst="rect">
            <a:avLst/>
          </a:prstGeom>
        </p:spPr>
      </p:pic>
    </p:spTree>
    <p:extLst>
      <p:ext uri="{BB962C8B-B14F-4D97-AF65-F5344CB8AC3E}">
        <p14:creationId xmlns:p14="http://schemas.microsoft.com/office/powerpoint/2010/main" val="37373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CFEA90-4919-44D4-96C5-889E12CE6754}"/>
              </a:ext>
            </a:extLst>
          </p:cNvPr>
          <p:cNvSpPr>
            <a:spLocks noGrp="1"/>
          </p:cNvSpPr>
          <p:nvPr>
            <p:ph type="title"/>
          </p:nvPr>
        </p:nvSpPr>
        <p:spPr/>
        <p:txBody>
          <a:bodyPr/>
          <a:lstStyle/>
          <a:p>
            <a:r>
              <a:rPr lang="en-US" dirty="0">
                <a:latin typeface="Century Gothic" panose="020B0502020202020204" pitchFamily="34" charset="0"/>
              </a:rPr>
              <a:t>What did we do?</a:t>
            </a:r>
            <a:endParaRPr lang="en-GB" dirty="0">
              <a:latin typeface="Century Gothic" panose="020B0502020202020204" pitchFamily="34" charset="0"/>
            </a:endParaRPr>
          </a:p>
        </p:txBody>
      </p:sp>
      <p:sp>
        <p:nvSpPr>
          <p:cNvPr id="7" name="Content Placeholder 7">
            <a:extLst>
              <a:ext uri="{FF2B5EF4-FFF2-40B4-BE49-F238E27FC236}">
                <a16:creationId xmlns:a16="http://schemas.microsoft.com/office/drawing/2014/main" id="{8ECE5E0B-BA3B-43DC-949D-55BDE23576B3}"/>
              </a:ext>
            </a:extLst>
          </p:cNvPr>
          <p:cNvSpPr>
            <a:spLocks noGrp="1"/>
          </p:cNvSpPr>
          <p:nvPr>
            <p:ph idx="1"/>
          </p:nvPr>
        </p:nvSpPr>
        <p:spPr>
          <a:xfrm>
            <a:off x="3059999" y="1371320"/>
            <a:ext cx="5832209" cy="3055012"/>
          </a:xfrm>
        </p:spPr>
        <p:txBody>
          <a:bodyPr/>
          <a:lstStyle/>
          <a:p>
            <a:pPr marL="342900" lvl="0" indent="-342900">
              <a:lnSpc>
                <a:spcPct val="115000"/>
              </a:lnSpc>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Research Resource carried out research to understand tenant views on the performance of the Association during the Covid Pandemic and also to understand the impact of this to help plan for future services.  </a:t>
            </a:r>
            <a:endParaRPr lang="en-GB" sz="1800" dirty="0">
              <a:effectLst/>
              <a:latin typeface="Arial" panose="020B0604020202020204" pitchFamily="34" charset="0"/>
              <a:ea typeface="Times New Roman" panose="02020603050405020304" pitchFamily="18" charset="0"/>
            </a:endParaRPr>
          </a:p>
          <a:p>
            <a:pPr marL="342900" lvl="0" indent="-342900">
              <a:lnSpc>
                <a:spcPct val="115000"/>
              </a:lnSpc>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rPr>
              <a:t>246 interviews were achieved</a:t>
            </a:r>
          </a:p>
          <a:p>
            <a:pPr marL="342900" lvl="0" indent="-342900">
              <a:lnSpc>
                <a:spcPct val="115000"/>
              </a:lnSpc>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rPr>
              <a:t>This is a 41% response rate.</a:t>
            </a:r>
            <a:endParaRPr lang="en-GB" sz="1800" dirty="0">
              <a:effectLst/>
              <a:latin typeface="Arial" panose="020B0604020202020204" pitchFamily="34" charset="0"/>
              <a:ea typeface="Times New Roman" panose="02020603050405020304" pitchFamily="18" charset="0"/>
            </a:endParaRPr>
          </a:p>
          <a:p>
            <a:pPr marL="342900" lvl="0" indent="-342900">
              <a:lnSpc>
                <a:spcPct val="115000"/>
              </a:lnSpc>
              <a:spcAft>
                <a:spcPts val="600"/>
              </a:spcAft>
              <a:buClr>
                <a:srgbClr val="CD006E"/>
              </a:buClr>
              <a:buSzPts val="1200"/>
              <a:buFont typeface="Wingdings" panose="05000000000000000000" pitchFamily="2" charset="2"/>
              <a:buChar char=""/>
            </a:pPr>
            <a:r>
              <a:rPr lang="en-GB" sz="1800" dirty="0">
                <a:effectLst/>
                <a:latin typeface="Century Gothic" panose="020B0502020202020204" pitchFamily="34" charset="0"/>
                <a:ea typeface="Times New Roman" panose="02020603050405020304" pitchFamily="18" charset="0"/>
              </a:rPr>
              <a:t>Interviews were undertaken by telephone between the 15</a:t>
            </a:r>
            <a:r>
              <a:rPr lang="en-GB" sz="1800" baseline="30000" dirty="0">
                <a:effectLst/>
                <a:latin typeface="Century Gothic" panose="020B0502020202020204" pitchFamily="34" charset="0"/>
                <a:ea typeface="Times New Roman" panose="02020603050405020304" pitchFamily="18" charset="0"/>
              </a:rPr>
              <a:t>th</a:t>
            </a:r>
            <a:r>
              <a:rPr lang="en-GB" sz="1800" dirty="0">
                <a:effectLst/>
                <a:latin typeface="Century Gothic" panose="020B0502020202020204" pitchFamily="34" charset="0"/>
                <a:ea typeface="Times New Roman" panose="02020603050405020304" pitchFamily="18" charset="0"/>
              </a:rPr>
              <a:t> February and the 19</a:t>
            </a:r>
            <a:r>
              <a:rPr lang="en-GB" sz="1800" baseline="30000" dirty="0">
                <a:effectLst/>
                <a:latin typeface="Century Gothic" panose="020B0502020202020204" pitchFamily="34" charset="0"/>
                <a:ea typeface="Times New Roman" panose="02020603050405020304" pitchFamily="18" charset="0"/>
              </a:rPr>
              <a:t>th</a:t>
            </a:r>
            <a:r>
              <a:rPr lang="en-GB" sz="1800" dirty="0">
                <a:effectLst/>
                <a:latin typeface="Century Gothic" panose="020B0502020202020204" pitchFamily="34" charset="0"/>
                <a:ea typeface="Times New Roman" panose="02020603050405020304" pitchFamily="18" charset="0"/>
              </a:rPr>
              <a:t> March 2021.</a:t>
            </a:r>
            <a:endParaRPr lang="en-GB"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4162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7E98866-21B4-407B-955D-79225375E9FA}"/>
              </a:ext>
            </a:extLst>
          </p:cNvPr>
          <p:cNvGraphicFramePr>
            <a:graphicFrameLocks/>
          </p:cNvGraphicFramePr>
          <p:nvPr>
            <p:extLst>
              <p:ext uri="{D42A27DB-BD31-4B8C-83A1-F6EECF244321}">
                <p14:modId xmlns:p14="http://schemas.microsoft.com/office/powerpoint/2010/main" val="2499229726"/>
              </p:ext>
            </p:extLst>
          </p:nvPr>
        </p:nvGraphicFramePr>
        <p:xfrm>
          <a:off x="181106" y="1133042"/>
          <a:ext cx="8618337" cy="345221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2AC7289A-7AAF-4B36-823A-7F1E5B5CD05D}"/>
              </a:ext>
            </a:extLst>
          </p:cNvPr>
          <p:cNvSpPr txBox="1">
            <a:spLocks/>
          </p:cNvSpPr>
          <p:nvPr/>
        </p:nvSpPr>
        <p:spPr>
          <a:xfrm>
            <a:off x="181106" y="304026"/>
            <a:ext cx="6431729" cy="686617"/>
          </a:xfrm>
          <a:prstGeom prst="rect">
            <a:avLst/>
          </a:prstGeom>
        </p:spPr>
        <p:txBody>
          <a:bodyPr/>
          <a:lstStyle>
            <a:lvl1pPr algn="l" defTabSz="685800" rtl="0" eaLnBrk="1" latinLnBrk="0" hangingPunct="1">
              <a:lnSpc>
                <a:spcPts val="3000"/>
              </a:lnSpc>
              <a:spcBef>
                <a:spcPct val="0"/>
              </a:spcBef>
              <a:buNone/>
              <a:defRPr sz="3000" b="1" i="0" kern="1200">
                <a:solidFill>
                  <a:srgbClr val="000099"/>
                </a:solidFill>
                <a:latin typeface="+mn-lt"/>
                <a:ea typeface="Trueno RoundBd" charset="0"/>
                <a:cs typeface="Trueno RoundBd" charset="0"/>
              </a:defRPr>
            </a:lvl1pPr>
          </a:lstStyle>
          <a:p>
            <a:r>
              <a:rPr lang="en-US" sz="2600" dirty="0"/>
              <a:t>The majority of NVHA tenants were satisfied with North View during the pandemic</a:t>
            </a:r>
            <a:endParaRPr lang="en-GB" sz="2600" b="0" dirty="0"/>
          </a:p>
        </p:txBody>
      </p:sp>
      <p:graphicFrame>
        <p:nvGraphicFramePr>
          <p:cNvPr id="5" name="Diagram 4">
            <a:extLst>
              <a:ext uri="{FF2B5EF4-FFF2-40B4-BE49-F238E27FC236}">
                <a16:creationId xmlns:a16="http://schemas.microsoft.com/office/drawing/2014/main" id="{E055542E-DA9E-406E-8559-61A211D12D46}"/>
              </a:ext>
            </a:extLst>
          </p:cNvPr>
          <p:cNvGraphicFramePr/>
          <p:nvPr>
            <p:extLst>
              <p:ext uri="{D42A27DB-BD31-4B8C-83A1-F6EECF244321}">
                <p14:modId xmlns:p14="http://schemas.microsoft.com/office/powerpoint/2010/main" val="3161283993"/>
              </p:ext>
            </p:extLst>
          </p:nvPr>
        </p:nvGraphicFramePr>
        <p:xfrm>
          <a:off x="5632174" y="2060597"/>
          <a:ext cx="3008242" cy="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37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CCD2-E624-42E4-93AC-2058104364ED}"/>
              </a:ext>
            </a:extLst>
          </p:cNvPr>
          <p:cNvSpPr>
            <a:spLocks noGrp="1"/>
          </p:cNvSpPr>
          <p:nvPr>
            <p:ph type="title"/>
          </p:nvPr>
        </p:nvSpPr>
        <p:spPr>
          <a:xfrm>
            <a:off x="102678" y="255944"/>
            <a:ext cx="6404139" cy="686617"/>
          </a:xfrm>
        </p:spPr>
        <p:txBody>
          <a:bodyPr/>
          <a:lstStyle/>
          <a:p>
            <a:r>
              <a:rPr lang="en-US" dirty="0"/>
              <a:t>NVHA has done an excellent job keeping tenants informed of changes to services due to Covid</a:t>
            </a:r>
            <a:endParaRPr lang="en-GB" dirty="0"/>
          </a:p>
        </p:txBody>
      </p:sp>
      <p:graphicFrame>
        <p:nvGraphicFramePr>
          <p:cNvPr id="6" name="Diagram 5">
            <a:extLst>
              <a:ext uri="{FF2B5EF4-FFF2-40B4-BE49-F238E27FC236}">
                <a16:creationId xmlns:a16="http://schemas.microsoft.com/office/drawing/2014/main" id="{1054184B-4D9E-4E5B-B692-0C76759420B9}"/>
              </a:ext>
            </a:extLst>
          </p:cNvPr>
          <p:cNvGraphicFramePr/>
          <p:nvPr>
            <p:extLst>
              <p:ext uri="{D42A27DB-BD31-4B8C-83A1-F6EECF244321}">
                <p14:modId xmlns:p14="http://schemas.microsoft.com/office/powerpoint/2010/main" val="949739148"/>
              </p:ext>
            </p:extLst>
          </p:nvPr>
        </p:nvGraphicFramePr>
        <p:xfrm>
          <a:off x="6192103" y="1226617"/>
          <a:ext cx="2411897" cy="686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hart 6">
            <a:extLst>
              <a:ext uri="{FF2B5EF4-FFF2-40B4-BE49-F238E27FC236}">
                <a16:creationId xmlns:a16="http://schemas.microsoft.com/office/drawing/2014/main" id="{F23635E0-464B-4C4E-8C7B-2A794B1F24C5}"/>
              </a:ext>
            </a:extLst>
          </p:cNvPr>
          <p:cNvGraphicFramePr>
            <a:graphicFrameLocks/>
          </p:cNvGraphicFramePr>
          <p:nvPr>
            <p:extLst>
              <p:ext uri="{D42A27DB-BD31-4B8C-83A1-F6EECF244321}">
                <p14:modId xmlns:p14="http://schemas.microsoft.com/office/powerpoint/2010/main" val="871133405"/>
              </p:ext>
            </p:extLst>
          </p:nvPr>
        </p:nvGraphicFramePr>
        <p:xfrm>
          <a:off x="102678" y="1421860"/>
          <a:ext cx="5968709" cy="3465696"/>
        </p:xfrm>
        <a:graphic>
          <a:graphicData uri="http://schemas.openxmlformats.org/drawingml/2006/chart">
            <c:chart xmlns:c="http://schemas.openxmlformats.org/drawingml/2006/chart" xmlns:r="http://schemas.openxmlformats.org/officeDocument/2006/relationships" r:id="rId7"/>
          </a:graphicData>
        </a:graphic>
      </p:graphicFrame>
      <p:sp>
        <p:nvSpPr>
          <p:cNvPr id="4" name="Callout: Left Arrow 3">
            <a:extLst>
              <a:ext uri="{FF2B5EF4-FFF2-40B4-BE49-F238E27FC236}">
                <a16:creationId xmlns:a16="http://schemas.microsoft.com/office/drawing/2014/main" id="{E8EC4CCF-1F5E-4ACD-A75B-649E4EB25438}"/>
              </a:ext>
            </a:extLst>
          </p:cNvPr>
          <p:cNvSpPr/>
          <p:nvPr/>
        </p:nvSpPr>
        <p:spPr>
          <a:xfrm>
            <a:off x="4426227" y="2822713"/>
            <a:ext cx="3578086" cy="1378226"/>
          </a:xfrm>
          <a:prstGeom prst="leftArrowCallout">
            <a:avLst>
              <a:gd name="adj1" fmla="val 25000"/>
              <a:gd name="adj2" fmla="val 25000"/>
              <a:gd name="adj3" fmla="val 25000"/>
              <a:gd name="adj4" fmla="val 831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How was information received?</a:t>
            </a:r>
          </a:p>
          <a:p>
            <a:pPr algn="ctr"/>
            <a:r>
              <a:rPr lang="en-US" dirty="0"/>
              <a:t>Newsletter (70%)</a:t>
            </a:r>
          </a:p>
          <a:p>
            <a:pPr algn="ctr"/>
            <a:r>
              <a:rPr lang="en-US" dirty="0"/>
              <a:t>Letter (44%)</a:t>
            </a:r>
          </a:p>
          <a:p>
            <a:pPr algn="ctr"/>
            <a:r>
              <a:rPr lang="en-US" dirty="0"/>
              <a:t>The Association calling you (25%)</a:t>
            </a:r>
          </a:p>
          <a:p>
            <a:pPr algn="ctr"/>
            <a:r>
              <a:rPr lang="en-US" dirty="0"/>
              <a:t>Telephone (11%)</a:t>
            </a:r>
            <a:endParaRPr lang="en-GB" dirty="0"/>
          </a:p>
        </p:txBody>
      </p:sp>
    </p:spTree>
    <p:extLst>
      <p:ext uri="{BB962C8B-B14F-4D97-AF65-F5344CB8AC3E}">
        <p14:creationId xmlns:p14="http://schemas.microsoft.com/office/powerpoint/2010/main" val="266579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465757" cy="3600000"/>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200" b="1" dirty="0">
                <a:solidFill>
                  <a:schemeClr val="bg1"/>
                </a:solidFill>
                <a:latin typeface="Century Gothic" panose="020B0502020202020204" pitchFamily="34" charset="0"/>
              </a:rPr>
              <a:t>Preferred information</a:t>
            </a:r>
          </a:p>
          <a:p>
            <a:pPr marL="538163">
              <a:lnSpc>
                <a:spcPts val="3200"/>
              </a:lnSpc>
            </a:pPr>
            <a:r>
              <a:rPr lang="en-US" sz="2200" b="1" dirty="0">
                <a:solidFill>
                  <a:schemeClr val="bg1"/>
                </a:solidFill>
                <a:latin typeface="Century Gothic" panose="020B0502020202020204" pitchFamily="34" charset="0"/>
              </a:rPr>
              <a:t>sources</a:t>
            </a:r>
          </a:p>
        </p:txBody>
      </p:sp>
      <p:sp>
        <p:nvSpPr>
          <p:cNvPr id="13" name="TextBox 12">
            <a:extLst>
              <a:ext uri="{FF2B5EF4-FFF2-40B4-BE49-F238E27FC236}">
                <a16:creationId xmlns:a16="http://schemas.microsoft.com/office/drawing/2014/main" id="{826F30DB-1920-4CED-A219-1CDD8199EA99}"/>
              </a:ext>
            </a:extLst>
          </p:cNvPr>
          <p:cNvSpPr txBox="1"/>
          <p:nvPr/>
        </p:nvSpPr>
        <p:spPr>
          <a:xfrm>
            <a:off x="7230704" y="1722678"/>
            <a:ext cx="1654865" cy="1231106"/>
          </a:xfrm>
          <a:prstGeom prst="rect">
            <a:avLst/>
          </a:prstGeom>
          <a:noFill/>
        </p:spPr>
        <p:txBody>
          <a:bodyPr wrap="square" rtlCol="0">
            <a:spAutoFit/>
          </a:bodyPr>
          <a:lstStyle/>
          <a:p>
            <a:pPr algn="ctr"/>
            <a:r>
              <a:rPr lang="en-US" sz="1600" b="1" dirty="0">
                <a:latin typeface="Century Gothic" panose="020B0502020202020204" pitchFamily="34" charset="0"/>
              </a:rPr>
              <a:t>29% </a:t>
            </a:r>
            <a:r>
              <a:rPr lang="en-US" sz="1400" dirty="0">
                <a:latin typeface="Century Gothic" panose="020B0502020202020204" pitchFamily="34" charset="0"/>
              </a:rPr>
              <a:t> the Association calling you</a:t>
            </a:r>
          </a:p>
          <a:p>
            <a:pPr algn="ctr"/>
            <a:r>
              <a:rPr lang="en-US" sz="1400" dirty="0">
                <a:latin typeface="Century Gothic" panose="020B0502020202020204" pitchFamily="34" charset="0"/>
              </a:rPr>
              <a:t>(41% aged 65+)</a:t>
            </a:r>
          </a:p>
          <a:p>
            <a:pPr algn="ctr"/>
            <a:endParaRPr lang="en-GB" sz="1600" b="1" dirty="0">
              <a:latin typeface="Century Gothic" panose="020B0502020202020204" pitchFamily="34" charset="0"/>
            </a:endParaRPr>
          </a:p>
        </p:txBody>
      </p:sp>
      <p:pic>
        <p:nvPicPr>
          <p:cNvPr id="14" name="Content Placeholder 6" descr="Newspaper with solid fill">
            <a:extLst>
              <a:ext uri="{FF2B5EF4-FFF2-40B4-BE49-F238E27FC236}">
                <a16:creationId xmlns:a16="http://schemas.microsoft.com/office/drawing/2014/main" id="{2A2BDA61-436E-483F-B7FC-4B86887E2E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2100" y="842996"/>
            <a:ext cx="914400" cy="914400"/>
          </a:xfrm>
          <a:prstGeom prst="rect">
            <a:avLst/>
          </a:prstGeom>
        </p:spPr>
      </p:pic>
      <p:pic>
        <p:nvPicPr>
          <p:cNvPr id="15" name="Graphic 14" descr="Email with solid fill">
            <a:extLst>
              <a:ext uri="{FF2B5EF4-FFF2-40B4-BE49-F238E27FC236}">
                <a16:creationId xmlns:a16="http://schemas.microsoft.com/office/drawing/2014/main" id="{9DC4789A-A863-411B-AA6E-D2E2A670F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1077" y="2953784"/>
            <a:ext cx="768625" cy="768625"/>
          </a:xfrm>
          <a:prstGeom prst="rect">
            <a:avLst/>
          </a:prstGeom>
        </p:spPr>
      </p:pic>
      <p:pic>
        <p:nvPicPr>
          <p:cNvPr id="17" name="Graphic 16" descr="Envelope with solid fill">
            <a:extLst>
              <a:ext uri="{FF2B5EF4-FFF2-40B4-BE49-F238E27FC236}">
                <a16:creationId xmlns:a16="http://schemas.microsoft.com/office/drawing/2014/main" id="{8534FAB7-CDD3-411E-835D-622648A775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5943" y="800396"/>
            <a:ext cx="914400" cy="914400"/>
          </a:xfrm>
          <a:prstGeom prst="rect">
            <a:avLst/>
          </a:prstGeom>
        </p:spPr>
      </p:pic>
      <p:pic>
        <p:nvPicPr>
          <p:cNvPr id="19" name="Graphic 18" descr="Chat bubble with solid fill">
            <a:extLst>
              <a:ext uri="{FF2B5EF4-FFF2-40B4-BE49-F238E27FC236}">
                <a16:creationId xmlns:a16="http://schemas.microsoft.com/office/drawing/2014/main" id="{880A0843-41B4-40E2-B820-6521CC359D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00369" y="2961666"/>
            <a:ext cx="914400" cy="914400"/>
          </a:xfrm>
          <a:prstGeom prst="rect">
            <a:avLst/>
          </a:prstGeom>
        </p:spPr>
      </p:pic>
      <p:sp>
        <p:nvSpPr>
          <p:cNvPr id="20" name="TextBox 19">
            <a:extLst>
              <a:ext uri="{FF2B5EF4-FFF2-40B4-BE49-F238E27FC236}">
                <a16:creationId xmlns:a16="http://schemas.microsoft.com/office/drawing/2014/main" id="{38B38680-422A-4EF5-AE0A-79E2F335268A}"/>
              </a:ext>
            </a:extLst>
          </p:cNvPr>
          <p:cNvSpPr txBox="1"/>
          <p:nvPr/>
        </p:nvSpPr>
        <p:spPr>
          <a:xfrm>
            <a:off x="5480166" y="1722678"/>
            <a:ext cx="1192695" cy="553998"/>
          </a:xfrm>
          <a:prstGeom prst="rect">
            <a:avLst/>
          </a:prstGeom>
          <a:noFill/>
        </p:spPr>
        <p:txBody>
          <a:bodyPr wrap="square" rtlCol="0">
            <a:spAutoFit/>
          </a:bodyPr>
          <a:lstStyle/>
          <a:p>
            <a:pPr algn="ctr"/>
            <a:r>
              <a:rPr lang="en-US" sz="1600" b="1" dirty="0">
                <a:latin typeface="Century Gothic" panose="020B0502020202020204" pitchFamily="34" charset="0"/>
              </a:rPr>
              <a:t>46% </a:t>
            </a:r>
            <a:r>
              <a:rPr lang="en-US" sz="1400" dirty="0">
                <a:latin typeface="Century Gothic" panose="020B0502020202020204" pitchFamily="34" charset="0"/>
              </a:rPr>
              <a:t> by letter </a:t>
            </a:r>
          </a:p>
        </p:txBody>
      </p:sp>
      <p:sp>
        <p:nvSpPr>
          <p:cNvPr id="21" name="TextBox 20">
            <a:extLst>
              <a:ext uri="{FF2B5EF4-FFF2-40B4-BE49-F238E27FC236}">
                <a16:creationId xmlns:a16="http://schemas.microsoft.com/office/drawing/2014/main" id="{143796CF-3BA2-47F1-8FA6-32ED5EC35D73}"/>
              </a:ext>
            </a:extLst>
          </p:cNvPr>
          <p:cNvSpPr txBox="1"/>
          <p:nvPr/>
        </p:nvSpPr>
        <p:spPr>
          <a:xfrm>
            <a:off x="3495260" y="1722678"/>
            <a:ext cx="1192695" cy="553998"/>
          </a:xfrm>
          <a:prstGeom prst="rect">
            <a:avLst/>
          </a:prstGeom>
          <a:noFill/>
        </p:spPr>
        <p:txBody>
          <a:bodyPr wrap="square" rtlCol="0">
            <a:spAutoFit/>
          </a:bodyPr>
          <a:lstStyle/>
          <a:p>
            <a:pPr algn="ctr"/>
            <a:r>
              <a:rPr lang="en-US" sz="1600" b="1" dirty="0">
                <a:latin typeface="Century Gothic" panose="020B0502020202020204" pitchFamily="34" charset="0"/>
              </a:rPr>
              <a:t>59% </a:t>
            </a:r>
            <a:r>
              <a:rPr lang="en-US" sz="1400" dirty="0">
                <a:latin typeface="Century Gothic" panose="020B0502020202020204" pitchFamily="34" charset="0"/>
              </a:rPr>
              <a:t> by newsletter </a:t>
            </a:r>
          </a:p>
        </p:txBody>
      </p:sp>
      <p:sp>
        <p:nvSpPr>
          <p:cNvPr id="22" name="TextBox 21">
            <a:extLst>
              <a:ext uri="{FF2B5EF4-FFF2-40B4-BE49-F238E27FC236}">
                <a16:creationId xmlns:a16="http://schemas.microsoft.com/office/drawing/2014/main" id="{E09C8FC1-1DB6-4C2E-B3C8-B3738ADD0C6E}"/>
              </a:ext>
            </a:extLst>
          </p:cNvPr>
          <p:cNvSpPr txBox="1"/>
          <p:nvPr/>
        </p:nvSpPr>
        <p:spPr>
          <a:xfrm>
            <a:off x="3988168" y="3856854"/>
            <a:ext cx="1754442" cy="553998"/>
          </a:xfrm>
          <a:prstGeom prst="rect">
            <a:avLst/>
          </a:prstGeom>
          <a:noFill/>
        </p:spPr>
        <p:txBody>
          <a:bodyPr wrap="square" rtlCol="0">
            <a:spAutoFit/>
          </a:bodyPr>
          <a:lstStyle/>
          <a:p>
            <a:pPr algn="ctr"/>
            <a:r>
              <a:rPr lang="en-US" sz="1600" b="1" dirty="0">
                <a:latin typeface="Century Gothic" panose="020B0502020202020204" pitchFamily="34" charset="0"/>
              </a:rPr>
              <a:t>13% </a:t>
            </a:r>
            <a:r>
              <a:rPr lang="en-US" sz="1400" dirty="0">
                <a:latin typeface="Century Gothic" panose="020B0502020202020204" pitchFamily="34" charset="0"/>
              </a:rPr>
              <a:t> by email (19% aged 16-44) </a:t>
            </a:r>
          </a:p>
        </p:txBody>
      </p:sp>
      <p:sp>
        <p:nvSpPr>
          <p:cNvPr id="23" name="TextBox 22">
            <a:extLst>
              <a:ext uri="{FF2B5EF4-FFF2-40B4-BE49-F238E27FC236}">
                <a16:creationId xmlns:a16="http://schemas.microsoft.com/office/drawing/2014/main" id="{75E5D2B4-38FE-4077-9744-FD49610F7A5D}"/>
              </a:ext>
            </a:extLst>
          </p:cNvPr>
          <p:cNvSpPr txBox="1"/>
          <p:nvPr/>
        </p:nvSpPr>
        <p:spPr>
          <a:xfrm>
            <a:off x="6228705" y="3872244"/>
            <a:ext cx="1754441" cy="553998"/>
          </a:xfrm>
          <a:prstGeom prst="rect">
            <a:avLst/>
          </a:prstGeom>
          <a:noFill/>
        </p:spPr>
        <p:txBody>
          <a:bodyPr wrap="square" rtlCol="0">
            <a:spAutoFit/>
          </a:bodyPr>
          <a:lstStyle/>
          <a:p>
            <a:pPr algn="ctr"/>
            <a:r>
              <a:rPr lang="en-US" sz="1600" b="1" dirty="0">
                <a:latin typeface="Century Gothic" panose="020B0502020202020204" pitchFamily="34" charset="0"/>
              </a:rPr>
              <a:t>12% </a:t>
            </a:r>
            <a:r>
              <a:rPr lang="en-US" sz="1400" dirty="0">
                <a:latin typeface="Century Gothic" panose="020B0502020202020204" pitchFamily="34" charset="0"/>
              </a:rPr>
              <a:t> by text (15% aged 16-64) </a:t>
            </a:r>
          </a:p>
        </p:txBody>
      </p:sp>
      <p:pic>
        <p:nvPicPr>
          <p:cNvPr id="5" name="Graphic 4" descr="Speaker phone with solid fill">
            <a:extLst>
              <a:ext uri="{FF2B5EF4-FFF2-40B4-BE49-F238E27FC236}">
                <a16:creationId xmlns:a16="http://schemas.microsoft.com/office/drawing/2014/main" id="{DEA4D34D-B7C4-406F-B894-E0B5138E26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56430" y="807375"/>
            <a:ext cx="914400" cy="914400"/>
          </a:xfrm>
          <a:prstGeom prst="rect">
            <a:avLst/>
          </a:prstGeom>
        </p:spPr>
      </p:pic>
    </p:spTree>
    <p:extLst>
      <p:ext uri="{BB962C8B-B14F-4D97-AF65-F5344CB8AC3E}">
        <p14:creationId xmlns:p14="http://schemas.microsoft.com/office/powerpoint/2010/main" val="41471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p:cNvSpPr txBox="1"/>
          <p:nvPr/>
        </p:nvSpPr>
        <p:spPr>
          <a:xfrm>
            <a:off x="3909960" y="863095"/>
            <a:ext cx="1324080" cy="155877"/>
          </a:xfrm>
          <a:prstGeom prst="rect">
            <a:avLst/>
          </a:prstGeom>
          <a:noFill/>
        </p:spPr>
        <p:txBody>
          <a:bodyPr wrap="none" lIns="0" tIns="0" rIns="0" bIns="0" rtlCol="0">
            <a:spAutoFit/>
          </a:bodyPr>
          <a:lstStyle/>
          <a:p>
            <a:pPr>
              <a:tabLst>
                <a:tab pos="260747" algn="l"/>
              </a:tabLst>
            </a:pPr>
            <a:r>
              <a:rPr lang="en-US" sz="1013" dirty="0">
                <a:solidFill>
                  <a:srgbClr val="30353F"/>
                </a:solidFill>
                <a:latin typeface="+mj-lt"/>
              </a:rPr>
              <a:t>Satisfaction with support</a:t>
            </a:r>
          </a:p>
        </p:txBody>
      </p:sp>
      <p:sp>
        <p:nvSpPr>
          <p:cNvPr id="121" name="TextBox 120"/>
          <p:cNvSpPr txBox="1"/>
          <p:nvPr/>
        </p:nvSpPr>
        <p:spPr>
          <a:xfrm>
            <a:off x="1053602" y="874509"/>
            <a:ext cx="902491" cy="155877"/>
          </a:xfrm>
          <a:prstGeom prst="rect">
            <a:avLst/>
          </a:prstGeom>
          <a:noFill/>
        </p:spPr>
        <p:txBody>
          <a:bodyPr wrap="none" lIns="0" tIns="0" rIns="0" bIns="0" rtlCol="0">
            <a:spAutoFit/>
          </a:bodyPr>
          <a:lstStyle/>
          <a:p>
            <a:pPr>
              <a:tabLst>
                <a:tab pos="260747" algn="l"/>
              </a:tabLst>
            </a:pPr>
            <a:r>
              <a:rPr lang="en-US" sz="1013" dirty="0">
                <a:solidFill>
                  <a:srgbClr val="30353F"/>
                </a:solidFill>
                <a:latin typeface="+mj-lt"/>
              </a:rPr>
              <a:t>Support received</a:t>
            </a:r>
          </a:p>
        </p:txBody>
      </p:sp>
      <p:sp>
        <p:nvSpPr>
          <p:cNvPr id="123" name="TextBox 122"/>
          <p:cNvSpPr txBox="1"/>
          <p:nvPr/>
        </p:nvSpPr>
        <p:spPr>
          <a:xfrm>
            <a:off x="7088407" y="874424"/>
            <a:ext cx="775853" cy="155877"/>
          </a:xfrm>
          <a:prstGeom prst="rect">
            <a:avLst/>
          </a:prstGeom>
          <a:noFill/>
        </p:spPr>
        <p:txBody>
          <a:bodyPr wrap="none" lIns="0" tIns="0" rIns="0" bIns="0" rtlCol="0">
            <a:spAutoFit/>
          </a:bodyPr>
          <a:lstStyle/>
          <a:p>
            <a:pPr>
              <a:tabLst>
                <a:tab pos="260747" algn="l"/>
              </a:tabLst>
            </a:pPr>
            <a:r>
              <a:rPr lang="en-US" sz="1013" dirty="0">
                <a:solidFill>
                  <a:srgbClr val="30353F"/>
                </a:solidFill>
                <a:latin typeface="+mj-lt"/>
              </a:rPr>
              <a:t>Anything else?</a:t>
            </a:r>
          </a:p>
        </p:txBody>
      </p:sp>
      <p:sp>
        <p:nvSpPr>
          <p:cNvPr id="138" name="Rectangle 137">
            <a:extLst>
              <a:ext uri="{C183D7F6-B498-43B3-948B-1728B52AA6E4}">
                <adec:decorative xmlns:adec="http://schemas.microsoft.com/office/drawing/2017/decorative" val="1"/>
              </a:ext>
            </a:extLst>
          </p:cNvPr>
          <p:cNvSpPr/>
          <p:nvPr/>
        </p:nvSpPr>
        <p:spPr>
          <a:xfrm>
            <a:off x="3760883" y="1900604"/>
            <a:ext cx="1622236" cy="2604144"/>
          </a:xfrm>
          <a:prstGeom prst="rect">
            <a:avLst/>
          </a:prstGeom>
          <a:gradFill flip="none" rotWithShape="1">
            <a:gsLst>
              <a:gs pos="100000">
                <a:srgbClr val="98A3AD">
                  <a:alpha val="0"/>
                </a:srgbClr>
              </a:gs>
              <a:gs pos="0">
                <a:srgbClr val="98A3A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2" name="Group 1"/>
          <p:cNvGrpSpPr/>
          <p:nvPr/>
        </p:nvGrpSpPr>
        <p:grpSpPr>
          <a:xfrm>
            <a:off x="3194052" y="1018816"/>
            <a:ext cx="2760231" cy="1840154"/>
            <a:chOff x="4064749" y="1192972"/>
            <a:chExt cx="4062503" cy="2708336"/>
          </a:xfrm>
        </p:grpSpPr>
        <p:graphicFrame>
          <p:nvGraphicFramePr>
            <p:cNvPr id="114" name="Chart 113"/>
            <p:cNvGraphicFramePr/>
            <p:nvPr>
              <p:extLst>
                <p:ext uri="{D42A27DB-BD31-4B8C-83A1-F6EECF244321}">
                  <p14:modId xmlns:p14="http://schemas.microsoft.com/office/powerpoint/2010/main" val="1899351049"/>
                </p:ext>
              </p:extLst>
            </p:nvPr>
          </p:nvGraphicFramePr>
          <p:xfrm>
            <a:off x="4064749" y="1192972"/>
            <a:ext cx="4062503" cy="2708336"/>
          </p:xfrm>
          <a:graphic>
            <a:graphicData uri="http://schemas.openxmlformats.org/drawingml/2006/chart">
              <c:chart xmlns:c="http://schemas.openxmlformats.org/drawingml/2006/chart" xmlns:r="http://schemas.openxmlformats.org/officeDocument/2006/relationships" r:id="rId2"/>
            </a:graphicData>
          </a:graphic>
        </p:graphicFrame>
        <p:sp>
          <p:nvSpPr>
            <p:cNvPr id="61" name="Oval 60"/>
            <p:cNvSpPr/>
            <p:nvPr/>
          </p:nvSpPr>
          <p:spPr>
            <a:xfrm>
              <a:off x="5302166"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5" name="TextBox 124"/>
          <p:cNvSpPr txBox="1"/>
          <p:nvPr/>
        </p:nvSpPr>
        <p:spPr>
          <a:xfrm>
            <a:off x="3776795" y="2947455"/>
            <a:ext cx="1615978" cy="553998"/>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n-US" sz="1200" dirty="0">
                <a:solidFill>
                  <a:srgbClr val="30353F"/>
                </a:solidFill>
                <a:latin typeface="Century Gothic" panose="020B0502020202020204" pitchFamily="34" charset="0"/>
              </a:rPr>
              <a:t>Were satisfied with the support received from North View</a:t>
            </a:r>
          </a:p>
        </p:txBody>
      </p:sp>
      <p:sp>
        <p:nvSpPr>
          <p:cNvPr id="64" name="TextBox 63"/>
          <p:cNvSpPr txBox="1"/>
          <p:nvPr/>
        </p:nvSpPr>
        <p:spPr>
          <a:xfrm>
            <a:off x="4241445" y="3928482"/>
            <a:ext cx="671659" cy="461665"/>
          </a:xfrm>
          <a:prstGeom prst="rect">
            <a:avLst/>
          </a:prstGeom>
          <a:noFill/>
        </p:spPr>
        <p:txBody>
          <a:bodyPr wrap="none" lIns="0" tIns="0" rIns="0" bIns="0" rtlCol="0">
            <a:spAutoFit/>
          </a:bodyPr>
          <a:lstStyle/>
          <a:p>
            <a:r>
              <a:rPr lang="en-US" sz="3000" b="1" dirty="0">
                <a:solidFill>
                  <a:schemeClr val="bg1">
                    <a:lumMod val="50000"/>
                  </a:schemeClr>
                </a:solidFill>
              </a:rPr>
              <a:t>94%</a:t>
            </a:r>
          </a:p>
        </p:txBody>
      </p:sp>
      <p:sp>
        <p:nvSpPr>
          <p:cNvPr id="141" name="Rectangle 140">
            <a:extLst>
              <a:ext uri="{C183D7F6-B498-43B3-948B-1728B52AA6E4}">
                <adec:decorative xmlns:adec="http://schemas.microsoft.com/office/drawing/2017/decorative" val="1"/>
              </a:ext>
            </a:extLst>
          </p:cNvPr>
          <p:cNvSpPr/>
          <p:nvPr/>
        </p:nvSpPr>
        <p:spPr>
          <a:xfrm>
            <a:off x="793284" y="1907407"/>
            <a:ext cx="1629916" cy="2603993"/>
          </a:xfrm>
          <a:prstGeom prst="rect">
            <a:avLst/>
          </a:prstGeom>
          <a:gradFill flip="none" rotWithShape="1">
            <a:gsLst>
              <a:gs pos="100000">
                <a:srgbClr val="30353F">
                  <a:alpha val="0"/>
                </a:srgbClr>
              </a:gs>
              <a:gs pos="0">
                <a:srgbClr val="3035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4" name="Group 3">
            <a:extLst>
              <a:ext uri="{C183D7F6-B498-43B3-948B-1728B52AA6E4}">
                <adec:decorative xmlns:adec="http://schemas.microsoft.com/office/drawing/2017/decorative" val="1"/>
              </a:ext>
            </a:extLst>
          </p:cNvPr>
          <p:cNvGrpSpPr/>
          <p:nvPr/>
        </p:nvGrpSpPr>
        <p:grpSpPr>
          <a:xfrm>
            <a:off x="232462" y="1085180"/>
            <a:ext cx="2760230" cy="1840154"/>
            <a:chOff x="-13666" y="1090433"/>
            <a:chExt cx="4062503" cy="2708336"/>
          </a:xfrm>
        </p:grpSpPr>
        <p:sp>
          <p:nvSpPr>
            <p:cNvPr id="142" name="Oval 141"/>
            <p:cNvSpPr/>
            <p:nvPr/>
          </p:nvSpPr>
          <p:spPr>
            <a:xfrm>
              <a:off x="1217371" y="1753306"/>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aphicFrame>
          <p:nvGraphicFramePr>
            <p:cNvPr id="46" name="Chart 45"/>
            <p:cNvGraphicFramePr/>
            <p:nvPr>
              <p:extLst>
                <p:ext uri="{D42A27DB-BD31-4B8C-83A1-F6EECF244321}">
                  <p14:modId xmlns:p14="http://schemas.microsoft.com/office/powerpoint/2010/main" val="197327653"/>
                </p:ext>
              </p:extLst>
            </p:nvPr>
          </p:nvGraphicFramePr>
          <p:xfrm>
            <a:off x="-13666" y="1090433"/>
            <a:ext cx="4062503" cy="2708336"/>
          </p:xfrm>
          <a:graphic>
            <a:graphicData uri="http://schemas.openxmlformats.org/drawingml/2006/chart">
              <c:chart xmlns:c="http://schemas.openxmlformats.org/drawingml/2006/chart" xmlns:r="http://schemas.openxmlformats.org/officeDocument/2006/relationships" r:id="rId3"/>
            </a:graphicData>
          </a:graphic>
        </p:graphicFrame>
      </p:grpSp>
      <p:sp>
        <p:nvSpPr>
          <p:cNvPr id="124" name="TextBox 123"/>
          <p:cNvSpPr txBox="1"/>
          <p:nvPr/>
        </p:nvSpPr>
        <p:spPr>
          <a:xfrm>
            <a:off x="800253" y="2955275"/>
            <a:ext cx="1615977" cy="923330"/>
          </a:xfrm>
          <a:prstGeom prst="rect">
            <a:avLst/>
          </a:prstGeom>
          <a:noFill/>
        </p:spPr>
        <p:txBody>
          <a:bodyPr wrap="square" lIns="0" tIns="0" rIns="0" bIns="0" rtlCol="0">
            <a:spAutoFit/>
          </a:bodyPr>
          <a:lstStyle/>
          <a:p>
            <a:pPr algn="ctr"/>
            <a:r>
              <a:rPr lang="en-US" sz="1200" dirty="0">
                <a:solidFill>
                  <a:srgbClr val="30353F"/>
                </a:solidFill>
                <a:latin typeface="Century Gothic" panose="020B0502020202020204" pitchFamily="34" charset="0"/>
              </a:rPr>
              <a:t>Have received some form of support from NVHA during the pandemic</a:t>
            </a:r>
          </a:p>
          <a:p>
            <a:pPr algn="ctr"/>
            <a:endParaRPr lang="en-US" sz="1200" dirty="0">
              <a:solidFill>
                <a:srgbClr val="30353F"/>
              </a:solidFill>
              <a:latin typeface="Century Gothic" panose="020B0502020202020204" pitchFamily="34" charset="0"/>
            </a:endParaRPr>
          </a:p>
        </p:txBody>
      </p:sp>
      <p:sp>
        <p:nvSpPr>
          <p:cNvPr id="143" name="TextBox 142"/>
          <p:cNvSpPr txBox="1"/>
          <p:nvPr/>
        </p:nvSpPr>
        <p:spPr>
          <a:xfrm>
            <a:off x="1277686" y="3929585"/>
            <a:ext cx="671659" cy="461665"/>
          </a:xfrm>
          <a:prstGeom prst="rect">
            <a:avLst/>
          </a:prstGeom>
          <a:noFill/>
        </p:spPr>
        <p:txBody>
          <a:bodyPr wrap="none" lIns="0" tIns="0" rIns="0" bIns="0" rtlCol="0">
            <a:spAutoFit/>
          </a:bodyPr>
          <a:lstStyle/>
          <a:p>
            <a:r>
              <a:rPr lang="en-US" sz="3000" b="1" dirty="0">
                <a:solidFill>
                  <a:srgbClr val="30353F"/>
                </a:solidFill>
              </a:rPr>
              <a:t>67%</a:t>
            </a:r>
          </a:p>
        </p:txBody>
      </p:sp>
      <p:sp>
        <p:nvSpPr>
          <p:cNvPr id="145" name="Rectangle 144">
            <a:extLst>
              <a:ext uri="{C183D7F6-B498-43B3-948B-1728B52AA6E4}">
                <adec:decorative xmlns:adec="http://schemas.microsoft.com/office/drawing/2017/decorative" val="1"/>
              </a:ext>
            </a:extLst>
          </p:cNvPr>
          <p:cNvSpPr/>
          <p:nvPr/>
        </p:nvSpPr>
        <p:spPr>
          <a:xfrm>
            <a:off x="6718116" y="1910465"/>
            <a:ext cx="1635286" cy="2585529"/>
          </a:xfrm>
          <a:prstGeom prst="rect">
            <a:avLst/>
          </a:prstGeom>
          <a:gradFill flip="none" rotWithShape="1">
            <a:gsLst>
              <a:gs pos="100000">
                <a:srgbClr val="BABABA">
                  <a:alpha val="0"/>
                </a:srgbClr>
              </a:gs>
              <a:gs pos="0">
                <a:srgbClr val="BABAB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6" name="Group 5">
            <a:extLst>
              <a:ext uri="{C183D7F6-B498-43B3-948B-1728B52AA6E4}">
                <adec:decorative xmlns:adec="http://schemas.microsoft.com/office/drawing/2017/decorative" val="1"/>
              </a:ext>
            </a:extLst>
          </p:cNvPr>
          <p:cNvGrpSpPr/>
          <p:nvPr/>
        </p:nvGrpSpPr>
        <p:grpSpPr>
          <a:xfrm>
            <a:off x="6148889" y="1167777"/>
            <a:ext cx="2760231" cy="1840155"/>
            <a:chOff x="8149541" y="1874965"/>
            <a:chExt cx="4062503" cy="2708337"/>
          </a:xfrm>
        </p:grpSpPr>
        <p:sp>
          <p:nvSpPr>
            <p:cNvPr id="146" name="Oval 145"/>
            <p:cNvSpPr/>
            <p:nvPr/>
          </p:nvSpPr>
          <p:spPr>
            <a:xfrm>
              <a:off x="9386960" y="2144547"/>
              <a:ext cx="1587668" cy="1587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aphicFrame>
          <p:nvGraphicFramePr>
            <p:cNvPr id="115" name="Chart 114"/>
            <p:cNvGraphicFramePr/>
            <p:nvPr>
              <p:extLst>
                <p:ext uri="{D42A27DB-BD31-4B8C-83A1-F6EECF244321}">
                  <p14:modId xmlns:p14="http://schemas.microsoft.com/office/powerpoint/2010/main" val="1085027713"/>
                </p:ext>
              </p:extLst>
            </p:nvPr>
          </p:nvGraphicFramePr>
          <p:xfrm>
            <a:off x="8149541" y="1874965"/>
            <a:ext cx="4062503" cy="2708337"/>
          </p:xfrm>
          <a:graphic>
            <a:graphicData uri="http://schemas.openxmlformats.org/drawingml/2006/chart">
              <c:chart xmlns:c="http://schemas.openxmlformats.org/drawingml/2006/chart" xmlns:r="http://schemas.openxmlformats.org/officeDocument/2006/relationships" r:id="rId4"/>
            </a:graphicData>
          </a:graphic>
        </p:graphicFrame>
      </p:grpSp>
      <p:sp>
        <p:nvSpPr>
          <p:cNvPr id="126" name="TextBox 125"/>
          <p:cNvSpPr txBox="1"/>
          <p:nvPr/>
        </p:nvSpPr>
        <p:spPr>
          <a:xfrm>
            <a:off x="6727770" y="2791474"/>
            <a:ext cx="1615978" cy="1107996"/>
          </a:xfrm>
          <a:prstGeom prst="rect">
            <a:avLst/>
          </a:prstGeom>
          <a:noFill/>
        </p:spPr>
        <p:txBody>
          <a:bodyPr wrap="square" lIns="0" tIns="0" rIns="0" bIns="0" rtlCol="0">
            <a:spAutoFit/>
          </a:bodyPr>
          <a:lstStyle>
            <a:defPPr>
              <a:defRPr lang="en-US"/>
            </a:defPPr>
            <a:lvl1pPr algn="ctr">
              <a:defRPr sz="1600">
                <a:solidFill>
                  <a:schemeClr val="bg1"/>
                </a:solidFill>
              </a:defRPr>
            </a:lvl1pPr>
          </a:lstStyle>
          <a:p>
            <a:r>
              <a:rPr lang="en-US" sz="1200" dirty="0">
                <a:solidFill>
                  <a:srgbClr val="30353F"/>
                </a:solidFill>
                <a:latin typeface="Century Gothic" panose="020B0502020202020204" pitchFamily="34" charset="0"/>
              </a:rPr>
              <a:t>Did not think there was any more North View could have done to support tenants during the pandemic</a:t>
            </a:r>
          </a:p>
        </p:txBody>
      </p:sp>
      <p:sp>
        <p:nvSpPr>
          <p:cNvPr id="147" name="TextBox 146"/>
          <p:cNvSpPr txBox="1"/>
          <p:nvPr/>
        </p:nvSpPr>
        <p:spPr>
          <a:xfrm>
            <a:off x="7205203" y="3928482"/>
            <a:ext cx="671659" cy="461665"/>
          </a:xfrm>
          <a:prstGeom prst="rect">
            <a:avLst/>
          </a:prstGeom>
          <a:noFill/>
        </p:spPr>
        <p:txBody>
          <a:bodyPr wrap="none" lIns="0" tIns="0" rIns="0" bIns="0" rtlCol="0">
            <a:spAutoFit/>
          </a:bodyPr>
          <a:lstStyle/>
          <a:p>
            <a:r>
              <a:rPr lang="en-US" sz="3000" b="1" dirty="0">
                <a:solidFill>
                  <a:srgbClr val="BABABA"/>
                </a:solidFill>
              </a:rPr>
              <a:t>86%</a:t>
            </a:r>
          </a:p>
        </p:txBody>
      </p:sp>
      <p:sp>
        <p:nvSpPr>
          <p:cNvPr id="3" name="Title 2" hidden="1">
            <a:extLst>
              <a:ext uri="{FF2B5EF4-FFF2-40B4-BE49-F238E27FC236}">
                <a16:creationId xmlns:a16="http://schemas.microsoft.com/office/drawing/2014/main" id="{58A8366B-1D42-43D0-87E4-B7BC3F2C1B4C}"/>
              </a:ext>
            </a:extLst>
          </p:cNvPr>
          <p:cNvSpPr>
            <a:spLocks noGrp="1"/>
          </p:cNvSpPr>
          <p:nvPr>
            <p:ph type="title"/>
          </p:nvPr>
        </p:nvSpPr>
        <p:spPr/>
        <p:txBody>
          <a:bodyPr/>
          <a:lstStyle/>
          <a:p>
            <a:r>
              <a:rPr lang="en-US" dirty="0"/>
              <a:t>Slide 5</a:t>
            </a:r>
          </a:p>
        </p:txBody>
      </p:sp>
      <p:sp>
        <p:nvSpPr>
          <p:cNvPr id="32" name="Title 2">
            <a:extLst>
              <a:ext uri="{FF2B5EF4-FFF2-40B4-BE49-F238E27FC236}">
                <a16:creationId xmlns:a16="http://schemas.microsoft.com/office/drawing/2014/main" id="{DA333D4C-F35F-4530-BA17-D720DEAC9585}"/>
              </a:ext>
            </a:extLst>
          </p:cNvPr>
          <p:cNvSpPr txBox="1">
            <a:spLocks/>
          </p:cNvSpPr>
          <p:nvPr/>
        </p:nvSpPr>
        <p:spPr>
          <a:xfrm>
            <a:off x="92765" y="263936"/>
            <a:ext cx="6466755" cy="541572"/>
          </a:xfrm>
          <a:prstGeom prst="rect">
            <a:avLst/>
          </a:prstGeom>
        </p:spPr>
        <p:txBody>
          <a:bodyPr/>
          <a:lstStyle>
            <a:lvl1pPr algn="l" defTabSz="685800" rtl="0" eaLnBrk="1" latinLnBrk="0" hangingPunct="1">
              <a:lnSpc>
                <a:spcPts val="3000"/>
              </a:lnSpc>
              <a:spcBef>
                <a:spcPct val="0"/>
              </a:spcBef>
              <a:buNone/>
              <a:defRPr sz="3000" b="1" i="0" kern="1200">
                <a:solidFill>
                  <a:srgbClr val="000099"/>
                </a:solidFill>
                <a:latin typeface="+mn-lt"/>
                <a:ea typeface="Trueno RoundBd" charset="0"/>
                <a:cs typeface="Trueno RoundBd" charset="0"/>
              </a:defRPr>
            </a:lvl1pPr>
          </a:lstStyle>
          <a:p>
            <a:r>
              <a:rPr lang="en-US" b="0" dirty="0"/>
              <a:t>Tenancy support has been well received</a:t>
            </a:r>
            <a:endParaRPr lang="en-GB" b="0" dirty="0"/>
          </a:p>
        </p:txBody>
      </p:sp>
      <p:pic>
        <p:nvPicPr>
          <p:cNvPr id="7" name="Graphic 6" descr="Open hand outline">
            <a:extLst>
              <a:ext uri="{FF2B5EF4-FFF2-40B4-BE49-F238E27FC236}">
                <a16:creationId xmlns:a16="http://schemas.microsoft.com/office/drawing/2014/main" id="{5771C9F2-571F-4341-AB97-27A3AEB14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115" y="1548057"/>
            <a:ext cx="914400" cy="914400"/>
          </a:xfrm>
          <a:prstGeom prst="rect">
            <a:avLst/>
          </a:prstGeom>
        </p:spPr>
      </p:pic>
      <p:pic>
        <p:nvPicPr>
          <p:cNvPr id="30" name="Graphic 29" descr="Smiling face outline with solid fill">
            <a:extLst>
              <a:ext uri="{FF2B5EF4-FFF2-40B4-BE49-F238E27FC236}">
                <a16:creationId xmlns:a16="http://schemas.microsoft.com/office/drawing/2014/main" id="{77E01299-B45F-4EBD-8D2E-5B544B3FF2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14800" y="1488015"/>
            <a:ext cx="914400" cy="914400"/>
          </a:xfrm>
          <a:prstGeom prst="rect">
            <a:avLst/>
          </a:prstGeom>
        </p:spPr>
      </p:pic>
      <p:pic>
        <p:nvPicPr>
          <p:cNvPr id="11" name="Graphic 10" descr="Thought with solid fill">
            <a:extLst>
              <a:ext uri="{FF2B5EF4-FFF2-40B4-BE49-F238E27FC236}">
                <a16:creationId xmlns:a16="http://schemas.microsoft.com/office/drawing/2014/main" id="{B5D5CB0E-D902-4E88-8A6B-BFCF35AF3E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0042" y="1488015"/>
            <a:ext cx="914400" cy="914400"/>
          </a:xfrm>
          <a:prstGeom prst="rect">
            <a:avLst/>
          </a:prstGeom>
        </p:spPr>
      </p:pic>
    </p:spTree>
    <p:extLst>
      <p:ext uri="{BB962C8B-B14F-4D97-AF65-F5344CB8AC3E}">
        <p14:creationId xmlns:p14="http://schemas.microsoft.com/office/powerpoint/2010/main" val="16768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9A4C6E0-F6C1-45EA-9A43-239D27A0A492}"/>
              </a:ext>
            </a:extLst>
          </p:cNvPr>
          <p:cNvGraphicFramePr>
            <a:graphicFrameLocks/>
          </p:cNvGraphicFramePr>
          <p:nvPr>
            <p:extLst>
              <p:ext uri="{D42A27DB-BD31-4B8C-83A1-F6EECF244321}">
                <p14:modId xmlns:p14="http://schemas.microsoft.com/office/powerpoint/2010/main" val="375403267"/>
              </p:ext>
            </p:extLst>
          </p:nvPr>
        </p:nvGraphicFramePr>
        <p:xfrm>
          <a:off x="145774" y="1072861"/>
          <a:ext cx="8562458" cy="359190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738FCDC2-0236-4928-8ED2-CF0257EF3342}"/>
              </a:ext>
            </a:extLst>
          </p:cNvPr>
          <p:cNvSpPr>
            <a:spLocks noGrp="1"/>
          </p:cNvSpPr>
          <p:nvPr>
            <p:ph type="title"/>
          </p:nvPr>
        </p:nvSpPr>
        <p:spPr>
          <a:xfrm>
            <a:off x="435768" y="304026"/>
            <a:ext cx="5968709" cy="686617"/>
          </a:xfrm>
        </p:spPr>
        <p:txBody>
          <a:bodyPr/>
          <a:lstStyle/>
          <a:p>
            <a:r>
              <a:rPr lang="en-US" sz="2600" dirty="0"/>
              <a:t>36% have had contact other than tenancy support during lockdown e.g. repairs, rent </a:t>
            </a:r>
            <a:endParaRPr lang="en-GB" sz="2600" b="0" dirty="0"/>
          </a:p>
        </p:txBody>
      </p:sp>
      <p:graphicFrame>
        <p:nvGraphicFramePr>
          <p:cNvPr id="5" name="Diagram 4">
            <a:extLst>
              <a:ext uri="{FF2B5EF4-FFF2-40B4-BE49-F238E27FC236}">
                <a16:creationId xmlns:a16="http://schemas.microsoft.com/office/drawing/2014/main" id="{609A22E6-1D7C-411B-B8D3-FA4CBF2C9367}"/>
              </a:ext>
            </a:extLst>
          </p:cNvPr>
          <p:cNvGraphicFramePr/>
          <p:nvPr>
            <p:extLst>
              <p:ext uri="{D42A27DB-BD31-4B8C-83A1-F6EECF244321}">
                <p14:modId xmlns:p14="http://schemas.microsoft.com/office/powerpoint/2010/main" val="150374424"/>
              </p:ext>
            </p:extLst>
          </p:nvPr>
        </p:nvGraphicFramePr>
        <p:xfrm>
          <a:off x="5171147" y="2047345"/>
          <a:ext cx="3537085" cy="83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C02EC12-3E85-4B27-A9AD-E4D60866F8F0}"/>
              </a:ext>
            </a:extLst>
          </p:cNvPr>
          <p:cNvSpPr txBox="1"/>
          <p:nvPr/>
        </p:nvSpPr>
        <p:spPr>
          <a:xfrm>
            <a:off x="5171147" y="4539392"/>
            <a:ext cx="3827079" cy="300082"/>
          </a:xfrm>
          <a:prstGeom prst="rect">
            <a:avLst/>
          </a:prstGeom>
          <a:noFill/>
        </p:spPr>
        <p:txBody>
          <a:bodyPr wrap="square" rtlCol="0">
            <a:spAutoFit/>
          </a:bodyPr>
          <a:lstStyle/>
          <a:p>
            <a:r>
              <a:rPr lang="en-US" dirty="0">
                <a:latin typeface="Century Gothic" panose="020B0502020202020204" pitchFamily="34" charset="0"/>
              </a:rPr>
              <a:t>*NB includes tenancy support contact</a:t>
            </a:r>
            <a:endParaRPr lang="en-GB" dirty="0">
              <a:latin typeface="Century Gothic" panose="020B0502020202020204" pitchFamily="34" charset="0"/>
            </a:endParaRPr>
          </a:p>
        </p:txBody>
      </p:sp>
      <p:sp>
        <p:nvSpPr>
          <p:cNvPr id="8" name="TextBox 2">
            <a:extLst>
              <a:ext uri="{FF2B5EF4-FFF2-40B4-BE49-F238E27FC236}">
                <a16:creationId xmlns:a16="http://schemas.microsoft.com/office/drawing/2014/main" id="{A04AFED4-7C14-4D72-A2C1-83C671499FBE}"/>
              </a:ext>
            </a:extLst>
          </p:cNvPr>
          <p:cNvSpPr txBox="1"/>
          <p:nvPr/>
        </p:nvSpPr>
        <p:spPr>
          <a:xfrm>
            <a:off x="235741" y="4607174"/>
            <a:ext cx="2182280" cy="2768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900">
                <a:ln>
                  <a:noFill/>
                </a:ln>
                <a:latin typeface="Century Gothic" panose="020B0502020202020204" pitchFamily="34" charset="0"/>
              </a:rPr>
              <a:t>Base: All respondents, n=246</a:t>
            </a:r>
          </a:p>
        </p:txBody>
      </p:sp>
    </p:spTree>
    <p:extLst>
      <p:ext uri="{BB962C8B-B14F-4D97-AF65-F5344CB8AC3E}">
        <p14:creationId xmlns:p14="http://schemas.microsoft.com/office/powerpoint/2010/main" val="15461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7B4ACC3-FC85-46CA-BC43-F1E47F3B93BD}"/>
              </a:ext>
            </a:extLst>
          </p:cNvPr>
          <p:cNvSpPr/>
          <p:nvPr/>
        </p:nvSpPr>
        <p:spPr>
          <a:xfrm>
            <a:off x="-749061" y="771750"/>
            <a:ext cx="3465757" cy="3600000"/>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538163">
              <a:lnSpc>
                <a:spcPts val="3200"/>
              </a:lnSpc>
            </a:pPr>
            <a:r>
              <a:rPr lang="en-US" sz="2200" b="1" dirty="0">
                <a:solidFill>
                  <a:schemeClr val="bg1"/>
                </a:solidFill>
                <a:latin typeface="Century Gothic" panose="020B0502020202020204" pitchFamily="34" charset="0"/>
              </a:rPr>
              <a:t>Resuming services</a:t>
            </a:r>
          </a:p>
        </p:txBody>
      </p:sp>
      <p:sp>
        <p:nvSpPr>
          <p:cNvPr id="20" name="TextBox 19">
            <a:extLst>
              <a:ext uri="{FF2B5EF4-FFF2-40B4-BE49-F238E27FC236}">
                <a16:creationId xmlns:a16="http://schemas.microsoft.com/office/drawing/2014/main" id="{38B38680-422A-4EF5-AE0A-79E2F335268A}"/>
              </a:ext>
            </a:extLst>
          </p:cNvPr>
          <p:cNvSpPr txBox="1"/>
          <p:nvPr/>
        </p:nvSpPr>
        <p:spPr>
          <a:xfrm>
            <a:off x="2791240" y="2651924"/>
            <a:ext cx="2363856" cy="1323439"/>
          </a:xfrm>
          <a:prstGeom prst="rect">
            <a:avLst/>
          </a:prstGeom>
          <a:noFill/>
        </p:spPr>
        <p:txBody>
          <a:bodyPr wrap="square" rtlCol="0">
            <a:spAutoFit/>
          </a:bodyPr>
          <a:lstStyle/>
          <a:p>
            <a:pPr algn="ctr"/>
            <a:r>
              <a:rPr lang="en-US" sz="1600" b="1" dirty="0">
                <a:latin typeface="Century Gothic" panose="020B0502020202020204" pitchFamily="34" charset="0"/>
              </a:rPr>
              <a:t>90% </a:t>
            </a:r>
            <a:r>
              <a:rPr lang="en-US" sz="1600" dirty="0">
                <a:latin typeface="Century Gothic" panose="020B0502020202020204" pitchFamily="34" charset="0"/>
              </a:rPr>
              <a:t>said the office being closed has not affected how they engage with the Association</a:t>
            </a:r>
            <a:endParaRPr lang="en-US" sz="1400" dirty="0">
              <a:latin typeface="Century Gothic" panose="020B0502020202020204" pitchFamily="34" charset="0"/>
            </a:endParaRPr>
          </a:p>
        </p:txBody>
      </p:sp>
      <p:sp>
        <p:nvSpPr>
          <p:cNvPr id="21" name="TextBox 20">
            <a:extLst>
              <a:ext uri="{FF2B5EF4-FFF2-40B4-BE49-F238E27FC236}">
                <a16:creationId xmlns:a16="http://schemas.microsoft.com/office/drawing/2014/main" id="{143796CF-3BA2-47F1-8FA6-32ED5EC35D73}"/>
              </a:ext>
            </a:extLst>
          </p:cNvPr>
          <p:cNvSpPr txBox="1"/>
          <p:nvPr/>
        </p:nvSpPr>
        <p:spPr>
          <a:xfrm>
            <a:off x="5380383" y="2651924"/>
            <a:ext cx="1828799" cy="1200329"/>
          </a:xfrm>
          <a:prstGeom prst="rect">
            <a:avLst/>
          </a:prstGeom>
          <a:noFill/>
        </p:spPr>
        <p:txBody>
          <a:bodyPr wrap="square" rtlCol="0">
            <a:spAutoFit/>
          </a:bodyPr>
          <a:lstStyle/>
          <a:p>
            <a:pPr algn="ctr"/>
            <a:r>
              <a:rPr lang="en-US" sz="1600" b="1" dirty="0">
                <a:latin typeface="Century Gothic" panose="020B0502020202020204" pitchFamily="34" charset="0"/>
              </a:rPr>
              <a:t>94% </a:t>
            </a:r>
            <a:r>
              <a:rPr lang="en-US" sz="1400" dirty="0">
                <a:latin typeface="Century Gothic" panose="020B0502020202020204" pitchFamily="34" charset="0"/>
              </a:rPr>
              <a:t> are happy to have contractors in their home for non emergency repairs</a:t>
            </a:r>
          </a:p>
        </p:txBody>
      </p:sp>
      <p:sp>
        <p:nvSpPr>
          <p:cNvPr id="22" name="TextBox 21">
            <a:extLst>
              <a:ext uri="{FF2B5EF4-FFF2-40B4-BE49-F238E27FC236}">
                <a16:creationId xmlns:a16="http://schemas.microsoft.com/office/drawing/2014/main" id="{E09C8FC1-1DB6-4C2E-B3C8-B3738ADD0C6E}"/>
              </a:ext>
            </a:extLst>
          </p:cNvPr>
          <p:cNvSpPr txBox="1"/>
          <p:nvPr/>
        </p:nvSpPr>
        <p:spPr>
          <a:xfrm>
            <a:off x="7351230" y="2651924"/>
            <a:ext cx="1540979" cy="1415772"/>
          </a:xfrm>
          <a:prstGeom prst="rect">
            <a:avLst/>
          </a:prstGeom>
          <a:noFill/>
        </p:spPr>
        <p:txBody>
          <a:bodyPr wrap="square" rtlCol="0">
            <a:spAutoFit/>
          </a:bodyPr>
          <a:lstStyle/>
          <a:p>
            <a:pPr algn="ctr"/>
            <a:r>
              <a:rPr lang="en-US" sz="1600" b="1" dirty="0">
                <a:latin typeface="Century Gothic" panose="020B0502020202020204" pitchFamily="34" charset="0"/>
              </a:rPr>
              <a:t>88% </a:t>
            </a:r>
            <a:r>
              <a:rPr lang="en-US" sz="1400" dirty="0">
                <a:latin typeface="Century Gothic" panose="020B0502020202020204" pitchFamily="34" charset="0"/>
              </a:rPr>
              <a:t> are happy to have contractors in their home for planned maintenance</a:t>
            </a:r>
          </a:p>
        </p:txBody>
      </p:sp>
      <p:pic>
        <p:nvPicPr>
          <p:cNvPr id="7" name="Graphic 6" descr="Tools with solid fill">
            <a:extLst>
              <a:ext uri="{FF2B5EF4-FFF2-40B4-BE49-F238E27FC236}">
                <a16:creationId xmlns:a16="http://schemas.microsoft.com/office/drawing/2014/main" id="{F3381B41-F33B-4DBF-A7C3-57171482CA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7582" y="1645922"/>
            <a:ext cx="914400" cy="914400"/>
          </a:xfrm>
          <a:prstGeom prst="rect">
            <a:avLst/>
          </a:prstGeom>
        </p:spPr>
      </p:pic>
      <p:pic>
        <p:nvPicPr>
          <p:cNvPr id="2050" name="Picture 2" descr="High Quality and Affordable Housing and Associated Services provided by North  View Housing Association">
            <a:extLst>
              <a:ext uri="{FF2B5EF4-FFF2-40B4-BE49-F238E27FC236}">
                <a16:creationId xmlns:a16="http://schemas.microsoft.com/office/drawing/2014/main" id="{901602ED-1AD3-4D9A-A6E7-8E9140BF5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918" y="1567237"/>
            <a:ext cx="22002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House with solid fill">
            <a:extLst>
              <a:ext uri="{FF2B5EF4-FFF2-40B4-BE49-F238E27FC236}">
                <a16:creationId xmlns:a16="http://schemas.microsoft.com/office/drawing/2014/main" id="{94ECD188-BE6B-4D3F-B48F-C080BF091F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4519" y="1657350"/>
            <a:ext cx="914400" cy="914400"/>
          </a:xfrm>
          <a:prstGeom prst="rect">
            <a:avLst/>
          </a:prstGeom>
        </p:spPr>
      </p:pic>
    </p:spTree>
    <p:extLst>
      <p:ext uri="{BB962C8B-B14F-4D97-AF65-F5344CB8AC3E}">
        <p14:creationId xmlns:p14="http://schemas.microsoft.com/office/powerpoint/2010/main" val="22307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7289A-7AAF-4B36-823A-7F1E5B5CD05D}"/>
              </a:ext>
            </a:extLst>
          </p:cNvPr>
          <p:cNvSpPr txBox="1">
            <a:spLocks/>
          </p:cNvSpPr>
          <p:nvPr/>
        </p:nvSpPr>
        <p:spPr>
          <a:xfrm>
            <a:off x="250724" y="330317"/>
            <a:ext cx="6327058" cy="686617"/>
          </a:xfrm>
          <a:prstGeom prst="rect">
            <a:avLst/>
          </a:prstGeom>
        </p:spPr>
        <p:txBody>
          <a:bodyPr/>
          <a:lstStyle>
            <a:lvl1pPr algn="l" defTabSz="685800" rtl="0" eaLnBrk="1" latinLnBrk="0" hangingPunct="1">
              <a:lnSpc>
                <a:spcPts val="3000"/>
              </a:lnSpc>
              <a:spcBef>
                <a:spcPct val="0"/>
              </a:spcBef>
              <a:buNone/>
              <a:defRPr sz="3000" b="1" i="0" kern="1200">
                <a:solidFill>
                  <a:srgbClr val="000099"/>
                </a:solidFill>
                <a:latin typeface="+mn-lt"/>
                <a:ea typeface="Trueno RoundBd" charset="0"/>
                <a:cs typeface="Trueno RoundBd" charset="0"/>
              </a:defRPr>
            </a:lvl1pPr>
          </a:lstStyle>
          <a:p>
            <a:r>
              <a:rPr lang="en-US" sz="2400" b="0" dirty="0"/>
              <a:t>Isolation was tenants’ greatest concern during this time</a:t>
            </a:r>
            <a:endParaRPr lang="en-GB" sz="2400" b="0" dirty="0"/>
          </a:p>
        </p:txBody>
      </p:sp>
      <p:graphicFrame>
        <p:nvGraphicFramePr>
          <p:cNvPr id="6" name="Chart 5">
            <a:extLst>
              <a:ext uri="{FF2B5EF4-FFF2-40B4-BE49-F238E27FC236}">
                <a16:creationId xmlns:a16="http://schemas.microsoft.com/office/drawing/2014/main" id="{E32B6161-AC02-4041-B270-06DE2664E143}"/>
              </a:ext>
            </a:extLst>
          </p:cNvPr>
          <p:cNvGraphicFramePr>
            <a:graphicFrameLocks/>
          </p:cNvGraphicFramePr>
          <p:nvPr>
            <p:extLst>
              <p:ext uri="{D42A27DB-BD31-4B8C-83A1-F6EECF244321}">
                <p14:modId xmlns:p14="http://schemas.microsoft.com/office/powerpoint/2010/main" val="1964633970"/>
              </p:ext>
            </p:extLst>
          </p:nvPr>
        </p:nvGraphicFramePr>
        <p:xfrm>
          <a:off x="250725" y="1113183"/>
          <a:ext cx="8533924" cy="35945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a:extLst>
              <a:ext uri="{FF2B5EF4-FFF2-40B4-BE49-F238E27FC236}">
                <a16:creationId xmlns:a16="http://schemas.microsoft.com/office/drawing/2014/main" id="{61CCF2AD-C4DF-4A1D-8F89-544DA8416A62}"/>
              </a:ext>
            </a:extLst>
          </p:cNvPr>
          <p:cNvSpPr txBox="1"/>
          <p:nvPr/>
        </p:nvSpPr>
        <p:spPr>
          <a:xfrm>
            <a:off x="235741" y="4607174"/>
            <a:ext cx="2182280" cy="2768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900">
                <a:ln>
                  <a:noFill/>
                </a:ln>
                <a:latin typeface="Century Gothic" panose="020B0502020202020204" pitchFamily="34" charset="0"/>
              </a:rPr>
              <a:t>Base: All respondents, n=246</a:t>
            </a:r>
          </a:p>
        </p:txBody>
      </p:sp>
    </p:spTree>
    <p:extLst>
      <p:ext uri="{BB962C8B-B14F-4D97-AF65-F5344CB8AC3E}">
        <p14:creationId xmlns:p14="http://schemas.microsoft.com/office/powerpoint/2010/main" val="23039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me group theme">
  <a:themeElements>
    <a:clrScheme name="Research Resource">
      <a:dk1>
        <a:srgbClr val="000000"/>
      </a:dk1>
      <a:lt1>
        <a:srgbClr val="FFFFFF"/>
      </a:lt1>
      <a:dk2>
        <a:srgbClr val="333399"/>
      </a:dk2>
      <a:lt2>
        <a:srgbClr val="FFFFFF"/>
      </a:lt2>
      <a:accent1>
        <a:srgbClr val="333399"/>
      </a:accent1>
      <a:accent2>
        <a:srgbClr val="CC0066"/>
      </a:accent2>
      <a:accent3>
        <a:srgbClr val="7030A0"/>
      </a:accent3>
      <a:accent4>
        <a:srgbClr val="4F4E56"/>
      </a:accent4>
      <a:accent5>
        <a:srgbClr val="CBC9C7"/>
      </a:accent5>
      <a:accent6>
        <a:srgbClr val="F2F3F2"/>
      </a:accent6>
      <a:hlink>
        <a:srgbClr val="333399"/>
      </a:hlink>
      <a:folHlink>
        <a:srgbClr val="CC0066"/>
      </a:folHlink>
    </a:clrScheme>
    <a:fontScheme name="home group fonts">
      <a:majorFont>
        <a:latin typeface="Trueno"/>
        <a:ea typeface=""/>
        <a:cs typeface=""/>
      </a:majorFont>
      <a:minorFont>
        <a:latin typeface="Truen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ome group theme" id="{03CE937F-B2CE-4D13-9313-98F634E6822C}" vid="{8DD4C550-E834-42F8-B141-F926CF52D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CE3820D90814A88952735CDC86435" ma:contentTypeVersion="12" ma:contentTypeDescription="Create a new document." ma:contentTypeScope="" ma:versionID="d2838b9ef50565451ff2addff12f07ce">
  <xsd:schema xmlns:xsd="http://www.w3.org/2001/XMLSchema" xmlns:xs="http://www.w3.org/2001/XMLSchema" xmlns:p="http://schemas.microsoft.com/office/2006/metadata/properties" xmlns:ns2="de7c0dae-929a-432e-aaf9-d045397ce638" xmlns:ns3="49bf86c3-6d11-46dd-969d-6a48df79104c" targetNamespace="http://schemas.microsoft.com/office/2006/metadata/properties" ma:root="true" ma:fieldsID="fe9b3ed6e39a930a5d01de888ac7d009" ns2:_="" ns3:_="">
    <xsd:import namespace="de7c0dae-929a-432e-aaf9-d045397ce638"/>
    <xsd:import namespace="49bf86c3-6d11-46dd-969d-6a48df791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c0dae-929a-432e-aaf9-d045397ce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bf86c3-6d11-46dd-969d-6a48df7910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384045-6F95-40B3-988E-DE86CB2F3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c0dae-929a-432e-aaf9-d045397ce638"/>
    <ds:schemaRef ds:uri="49bf86c3-6d11-46dd-969d-6a48df791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7E3F15-332E-4B80-A4E9-2D4A19129BAA}">
  <ds:schemaRefs>
    <ds:schemaRef ds:uri="http://schemas.microsoft.com/sharepoint/v3/contenttype/forms"/>
  </ds:schemaRefs>
</ds:datastoreItem>
</file>

<file path=customXml/itemProps3.xml><?xml version="1.0" encoding="utf-8"?>
<ds:datastoreItem xmlns:ds="http://schemas.openxmlformats.org/officeDocument/2006/customXml" ds:itemID="{340666A3-323A-47FF-A1AB-0F1CC3E3133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2272</TotalTime>
  <Words>1127</Words>
  <Application>Microsoft Office PowerPoint</Application>
  <PresentationFormat>On-screen Show (16:9)</PresentationFormat>
  <Paragraphs>172</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vt:lpstr>
      <vt:lpstr>Calibri</vt:lpstr>
      <vt:lpstr>Century Gothic</vt:lpstr>
      <vt:lpstr>Trueno</vt:lpstr>
      <vt:lpstr>Trueno Round</vt:lpstr>
      <vt:lpstr>Trueno RoundBd</vt:lpstr>
      <vt:lpstr>Wingdings</vt:lpstr>
      <vt:lpstr>home group theme</vt:lpstr>
      <vt:lpstr>PowerPoint Presentation</vt:lpstr>
      <vt:lpstr>What did we do?</vt:lpstr>
      <vt:lpstr>PowerPoint Presentation</vt:lpstr>
      <vt:lpstr>NVHA has done an excellent job keeping tenants informed of changes to services due to Covid</vt:lpstr>
      <vt:lpstr>PowerPoint Presentation</vt:lpstr>
      <vt:lpstr>Slide 5</vt:lpstr>
      <vt:lpstr>36% have had contact other than tenancy support during lockdown e.g. repairs, rent </vt:lpstr>
      <vt:lpstr>PowerPoint Presentation</vt:lpstr>
      <vt:lpstr>PowerPoint Presentation</vt:lpstr>
      <vt:lpstr>13% say that some additional help is required that they are not currently receiving</vt:lpstr>
      <vt:lpstr>PowerPoint Presentation</vt:lpstr>
      <vt:lpstr>PowerPoint Presentation</vt:lpstr>
      <vt:lpstr>Slide 5</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Wilson</dc:creator>
  <cp:lastModifiedBy>Alison Main</cp:lastModifiedBy>
  <cp:revision>141</cp:revision>
  <dcterms:created xsi:type="dcterms:W3CDTF">2017-11-11T20:18:03Z</dcterms:created>
  <dcterms:modified xsi:type="dcterms:W3CDTF">2021-05-14T14:47:13Z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b8d4e4be-93bf-45a2-9ec3-d2839c6d1c12</vt:lpwstr>
  </property>
  <property fmtid="{D5CDD505-2E9C-101B-9397-08002B2CF9AE}" pid="3" name="MARKED">
    <vt:lpwstr>&lt;div style="text-align: center;"&gt;&lt;span style="font-family: Arial;"&gt;OFFICIAL&lt;/span&gt;&lt;/div&gt;;&lt;div style="text-align: center;"&gt;&lt;span style="font-family: Arial;"&gt;OFFICIAL&lt;/span&gt;&lt;/div&gt;</vt:lpwstr>
  </property>
  <property fmtid="{D5CDD505-2E9C-101B-9397-08002B2CF9AE}" pid="4" name="Classification">
    <vt:lpwstr>OFFICIAL</vt:lpwstr>
  </property>
  <property fmtid="{D5CDD505-2E9C-101B-9397-08002B2CF9AE}" pid="5" name="ContentTypeId">
    <vt:lpwstr>0x0101004E6CE3820D90814A88952735CDC86435</vt:lpwstr>
  </property>
</Properties>
</file>